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5"/>
  </p:notesMasterIdLst>
  <p:sldIdLst>
    <p:sldId id="256" r:id="rId2"/>
    <p:sldId id="265" r:id="rId3"/>
    <p:sldId id="257" r:id="rId4"/>
    <p:sldId id="268" r:id="rId5"/>
    <p:sldId id="258" r:id="rId6"/>
    <p:sldId id="259" r:id="rId7"/>
    <p:sldId id="260" r:id="rId8"/>
    <p:sldId id="261" r:id="rId9"/>
    <p:sldId id="266" r:id="rId10"/>
    <p:sldId id="262" r:id="rId11"/>
    <p:sldId id="263" r:id="rId12"/>
    <p:sldId id="264"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70" d="100"/>
          <a:sy n="70" d="100"/>
        </p:scale>
        <p:origin x="138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0931088-7971-40A3-B6D8-70DAC3EA14D6}" type="datetimeFigureOut">
              <a:rPr lang="ar-IQ" smtClean="0"/>
              <a:t>02/05/1440</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B1C61E1-E2E3-4F62-BE98-2C9F7FBE1881}" type="slidenum">
              <a:rPr lang="ar-IQ" smtClean="0"/>
              <a:t>‹#›</a:t>
            </a:fld>
            <a:endParaRPr lang="ar-IQ"/>
          </a:p>
        </p:txBody>
      </p:sp>
    </p:spTree>
    <p:extLst>
      <p:ext uri="{BB962C8B-B14F-4D97-AF65-F5344CB8AC3E}">
        <p14:creationId xmlns:p14="http://schemas.microsoft.com/office/powerpoint/2010/main" val="92892402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IQ" dirty="0"/>
          </a:p>
        </p:txBody>
      </p:sp>
      <p:sp>
        <p:nvSpPr>
          <p:cNvPr id="4" name="عنصر نائب لرقم الشريحة 3"/>
          <p:cNvSpPr>
            <a:spLocks noGrp="1"/>
          </p:cNvSpPr>
          <p:nvPr>
            <p:ph type="sldNum" sz="quarter" idx="10"/>
          </p:nvPr>
        </p:nvSpPr>
        <p:spPr/>
        <p:txBody>
          <a:bodyPr/>
          <a:lstStyle/>
          <a:p>
            <a:fld id="{DB1C61E1-E2E3-4F62-BE98-2C9F7FBE1881}" type="slidenum">
              <a:rPr lang="ar-IQ" smtClean="0"/>
              <a:t>10</a:t>
            </a:fld>
            <a:endParaRPr lang="ar-IQ"/>
          </a:p>
        </p:txBody>
      </p:sp>
    </p:spTree>
    <p:extLst>
      <p:ext uri="{BB962C8B-B14F-4D97-AF65-F5344CB8AC3E}">
        <p14:creationId xmlns:p14="http://schemas.microsoft.com/office/powerpoint/2010/main" val="2379802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1/8/2019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1D8BD707-D9CF-40AE-B4C6-C98DA3205C09}" type="datetimeFigureOut">
              <a:rPr lang="en-US" smtClean="0"/>
              <a:pPr/>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1D8BD707-D9CF-40AE-B4C6-C98DA3205C09}" type="datetimeFigureOut">
              <a:rPr lang="en-US" smtClean="0"/>
              <a:pPr/>
              <a:t>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1/8/2019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i="1" dirty="0"/>
              <a:t>YERSINIA&amp;HELICOBACTER</a:t>
            </a:r>
            <a:endParaRPr lang="ar-IQ" sz="5400" i="1" dirty="0"/>
          </a:p>
        </p:txBody>
      </p:sp>
      <p:sp>
        <p:nvSpPr>
          <p:cNvPr id="4" name="عنوان فرعي 3"/>
          <p:cNvSpPr>
            <a:spLocks noGrp="1"/>
          </p:cNvSpPr>
          <p:nvPr>
            <p:ph type="subTitle" idx="1"/>
          </p:nvPr>
        </p:nvSpPr>
        <p:spPr>
          <a:xfrm>
            <a:off x="381000" y="4191000"/>
            <a:ext cx="7854696" cy="1066800"/>
          </a:xfrm>
        </p:spPr>
        <p:txBody>
          <a:bodyPr/>
          <a:lstStyle/>
          <a:p>
            <a:r>
              <a:rPr lang="en-US" b="1" i="1" dirty="0">
                <a:solidFill>
                  <a:srgbClr val="223690"/>
                </a:solidFill>
                <a:latin typeface="MyriadPro-Bold"/>
              </a:rPr>
              <a:t>Prepared by Dr. </a:t>
            </a:r>
            <a:r>
              <a:rPr lang="en-US" b="1" i="1" dirty="0" err="1" smtClean="0">
                <a:solidFill>
                  <a:srgbClr val="223690"/>
                </a:solidFill>
                <a:latin typeface="MyriadPro-Bold"/>
              </a:rPr>
              <a:t>Najdat</a:t>
            </a:r>
            <a:r>
              <a:rPr lang="en-US" b="1" i="1" dirty="0" smtClean="0">
                <a:solidFill>
                  <a:srgbClr val="223690"/>
                </a:solidFill>
                <a:latin typeface="MyriadPro-Bold"/>
              </a:rPr>
              <a:t>  B. Mahdi</a:t>
            </a:r>
            <a:endParaRPr lang="en-US" b="1" i="1" dirty="0">
              <a:solidFill>
                <a:srgbClr val="223690"/>
              </a:solidFill>
              <a:latin typeface="MyriadPro-Bold"/>
            </a:endParaRPr>
          </a:p>
          <a:p>
            <a:endParaRPr lang="ar-IQ" dirty="0"/>
          </a:p>
        </p:txBody>
      </p:sp>
    </p:spTree>
    <p:extLst>
      <p:ext uri="{BB962C8B-B14F-4D97-AF65-F5344CB8AC3E}">
        <p14:creationId xmlns:p14="http://schemas.microsoft.com/office/powerpoint/2010/main" val="25431586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63562"/>
          </a:xfrm>
        </p:spPr>
        <p:txBody>
          <a:bodyPr>
            <a:normAutofit fontScale="90000"/>
          </a:bodyPr>
          <a:lstStyle/>
          <a:p>
            <a:r>
              <a:rPr lang="en-US" b="1" dirty="0"/>
              <a:t>B. Clinical significance</a:t>
            </a:r>
            <a:endParaRPr lang="ar-IQ" dirty="0"/>
          </a:p>
        </p:txBody>
      </p:sp>
      <p:sp>
        <p:nvSpPr>
          <p:cNvPr id="3" name="Content Placeholder 2"/>
          <p:cNvSpPr>
            <a:spLocks noGrp="1"/>
          </p:cNvSpPr>
          <p:nvPr>
            <p:ph idx="1"/>
          </p:nvPr>
        </p:nvSpPr>
        <p:spPr>
          <a:xfrm>
            <a:off x="381000" y="1066800"/>
            <a:ext cx="8229600" cy="4953000"/>
          </a:xfrm>
        </p:spPr>
        <p:txBody>
          <a:bodyPr>
            <a:noAutofit/>
          </a:bodyPr>
          <a:lstStyle/>
          <a:p>
            <a:pPr marL="0" indent="0" algn="l">
              <a:buNone/>
            </a:pPr>
            <a:r>
              <a:rPr lang="en-US" sz="2400" dirty="0">
                <a:latin typeface="Andalus" pitchFamily="18" charset="-78"/>
                <a:cs typeface="Andalus" pitchFamily="18" charset="-78"/>
              </a:rPr>
              <a:t>Initial infection with H. pylori causes acute gastritis, sometimes </a:t>
            </a:r>
            <a:r>
              <a:rPr lang="en-US" sz="2400" dirty="0" smtClean="0">
                <a:latin typeface="Andalus" pitchFamily="18" charset="-78"/>
                <a:cs typeface="Andalus" pitchFamily="18" charset="-78"/>
              </a:rPr>
              <a:t>with diarrhea </a:t>
            </a:r>
            <a:r>
              <a:rPr lang="en-US" sz="2400" dirty="0">
                <a:latin typeface="Andalus" pitchFamily="18" charset="-78"/>
                <a:cs typeface="Andalus" pitchFamily="18" charset="-78"/>
              </a:rPr>
              <a:t>that lasts about 1 week. The infection usually </a:t>
            </a:r>
            <a:r>
              <a:rPr lang="en-US" sz="2400" dirty="0" smtClean="0">
                <a:latin typeface="Andalus" pitchFamily="18" charset="-78"/>
                <a:cs typeface="Andalus" pitchFamily="18" charset="-78"/>
              </a:rPr>
              <a:t>becomes chronic</a:t>
            </a:r>
            <a:r>
              <a:rPr lang="en-US" sz="2400" dirty="0">
                <a:latin typeface="Andalus" pitchFamily="18" charset="-78"/>
                <a:cs typeface="Andalus" pitchFamily="18" charset="-78"/>
              </a:rPr>
              <a:t>, with diffuse, superficial gastritis that may be associated </a:t>
            </a:r>
            <a:r>
              <a:rPr lang="en-US" sz="2400" dirty="0" smtClean="0">
                <a:latin typeface="Andalus" pitchFamily="18" charset="-78"/>
                <a:cs typeface="Andalus" pitchFamily="18" charset="-78"/>
              </a:rPr>
              <a:t>with </a:t>
            </a:r>
            <a:r>
              <a:rPr lang="en-US" sz="2400" dirty="0" err="1" smtClean="0">
                <a:latin typeface="Andalus" pitchFamily="18" charset="-78"/>
                <a:cs typeface="Andalus" pitchFamily="18" charset="-78"/>
              </a:rPr>
              <a:t>epigastric</a:t>
            </a:r>
            <a:r>
              <a:rPr lang="en-US" sz="2400" dirty="0" smtClean="0">
                <a:latin typeface="Andalus" pitchFamily="18" charset="-78"/>
                <a:cs typeface="Andalus" pitchFamily="18" charset="-78"/>
              </a:rPr>
              <a:t> </a:t>
            </a:r>
            <a:r>
              <a:rPr lang="en-US" sz="2400" dirty="0">
                <a:latin typeface="Andalus" pitchFamily="18" charset="-78"/>
                <a:cs typeface="Andalus" pitchFamily="18" charset="-78"/>
              </a:rPr>
              <a:t>discomfort. Both duodenal ulcers and gastric ulcers </a:t>
            </a:r>
            <a:r>
              <a:rPr lang="en-US" sz="2400" dirty="0" smtClean="0">
                <a:latin typeface="Andalus" pitchFamily="18" charset="-78"/>
                <a:cs typeface="Andalus" pitchFamily="18" charset="-78"/>
              </a:rPr>
              <a:t>are closely </a:t>
            </a:r>
            <a:r>
              <a:rPr lang="en-US" sz="2400" dirty="0">
                <a:latin typeface="Andalus" pitchFamily="18" charset="-78"/>
                <a:cs typeface="Andalus" pitchFamily="18" charset="-78"/>
              </a:rPr>
              <a:t>correlated with infection by H. pylori. [Note: H. pylori </a:t>
            </a:r>
            <a:r>
              <a:rPr lang="en-US" sz="2400" dirty="0" smtClean="0">
                <a:latin typeface="Andalus" pitchFamily="18" charset="-78"/>
                <a:cs typeface="Andalus" pitchFamily="18" charset="-78"/>
              </a:rPr>
              <a:t>infection is </a:t>
            </a:r>
            <a:r>
              <a:rPr lang="en-US" sz="2400" dirty="0">
                <a:latin typeface="Andalus" pitchFamily="18" charset="-78"/>
                <a:cs typeface="Andalus" pitchFamily="18" charset="-78"/>
              </a:rPr>
              <a:t>found in more than 95 percent of duodenal ulcer patients and </a:t>
            </a:r>
            <a:r>
              <a:rPr lang="en-US" sz="2400" dirty="0" smtClean="0">
                <a:latin typeface="Andalus" pitchFamily="18" charset="-78"/>
                <a:cs typeface="Andalus" pitchFamily="18" charset="-78"/>
              </a:rPr>
              <a:t>in nearly </a:t>
            </a:r>
            <a:r>
              <a:rPr lang="en-US" sz="2400" dirty="0">
                <a:latin typeface="Andalus" pitchFamily="18" charset="-78"/>
                <a:cs typeface="Andalus" pitchFamily="18" charset="-78"/>
              </a:rPr>
              <a:t>all patients with gastric ulcers who do not use aspirin or </a:t>
            </a:r>
            <a:r>
              <a:rPr lang="en-US" sz="2400" dirty="0" smtClean="0">
                <a:latin typeface="Andalus" pitchFamily="18" charset="-78"/>
                <a:cs typeface="Andalus" pitchFamily="18" charset="-78"/>
              </a:rPr>
              <a:t>other </a:t>
            </a:r>
            <a:r>
              <a:rPr lang="en-US" sz="2400" dirty="0" err="1" smtClean="0">
                <a:latin typeface="Andalus" pitchFamily="18" charset="-78"/>
                <a:cs typeface="Andalus" pitchFamily="18" charset="-78"/>
              </a:rPr>
              <a:t>nonsteroidal</a:t>
            </a:r>
            <a:r>
              <a:rPr lang="en-US" sz="2400" dirty="0" smtClean="0">
                <a:latin typeface="Andalus" pitchFamily="18" charset="-78"/>
                <a:cs typeface="Andalus" pitchFamily="18" charset="-78"/>
              </a:rPr>
              <a:t> </a:t>
            </a:r>
            <a:r>
              <a:rPr lang="en-US" sz="2400" dirty="0">
                <a:latin typeface="Andalus" pitchFamily="18" charset="-78"/>
                <a:cs typeface="Andalus" pitchFamily="18" charset="-78"/>
              </a:rPr>
              <a:t>anti-inflammatory drugs, both risk factors for </a:t>
            </a:r>
            <a:r>
              <a:rPr lang="en-US" sz="2400" dirty="0" smtClean="0">
                <a:latin typeface="Andalus" pitchFamily="18" charset="-78"/>
                <a:cs typeface="Andalus" pitchFamily="18" charset="-78"/>
              </a:rPr>
              <a:t>gastric ulcers</a:t>
            </a:r>
            <a:r>
              <a:rPr lang="en-US" sz="2400" dirty="0">
                <a:latin typeface="Andalus" pitchFamily="18" charset="-78"/>
                <a:cs typeface="Andalus" pitchFamily="18" charset="-78"/>
              </a:rPr>
              <a:t>.] H. pylori infection appears to be a risk factor for development</a:t>
            </a:r>
          </a:p>
          <a:p>
            <a:pPr marL="0" indent="0" algn="l">
              <a:buNone/>
            </a:pPr>
            <a:r>
              <a:rPr lang="en-US" sz="2400" dirty="0">
                <a:latin typeface="Andalus" pitchFamily="18" charset="-78"/>
                <a:cs typeface="Andalus" pitchFamily="18" charset="-78"/>
              </a:rPr>
              <a:t>of gastric carcinoma and gastric B-cell </a:t>
            </a:r>
            <a:r>
              <a:rPr lang="en-US" sz="2400" dirty="0" smtClean="0">
                <a:latin typeface="Andalus" pitchFamily="18" charset="-78"/>
                <a:cs typeface="Andalus" pitchFamily="18" charset="-78"/>
              </a:rPr>
              <a:t>lymphoma (</a:t>
            </a:r>
            <a:r>
              <a:rPr lang="en-US" sz="2400" dirty="0" err="1" smtClean="0">
                <a:latin typeface="Andalus" pitchFamily="18" charset="-78"/>
                <a:cs typeface="Andalus" pitchFamily="18" charset="-78"/>
              </a:rPr>
              <a:t>mucosaassociated</a:t>
            </a:r>
            <a:r>
              <a:rPr lang="en-US" sz="2400" dirty="0">
                <a:latin typeface="Andalus" pitchFamily="18" charset="-78"/>
                <a:cs typeface="Andalus" pitchFamily="18" charset="-78"/>
              </a:rPr>
              <a:t> </a:t>
            </a:r>
            <a:r>
              <a:rPr lang="en-US" sz="2400" dirty="0" smtClean="0">
                <a:latin typeface="Andalus" pitchFamily="18" charset="-78"/>
                <a:cs typeface="Andalus" pitchFamily="18" charset="-78"/>
              </a:rPr>
              <a:t>lymphoid </a:t>
            </a:r>
            <a:r>
              <a:rPr lang="en-US" sz="2400" dirty="0">
                <a:latin typeface="Andalus" pitchFamily="18" charset="-78"/>
                <a:cs typeface="Andalus" pitchFamily="18" charset="-78"/>
              </a:rPr>
              <a:t>tumors, or </a:t>
            </a:r>
            <a:r>
              <a:rPr lang="en-US" sz="2400" dirty="0" err="1">
                <a:latin typeface="Andalus" pitchFamily="18" charset="-78"/>
                <a:cs typeface="Andalus" pitchFamily="18" charset="-78"/>
              </a:rPr>
              <a:t>MALTomas</a:t>
            </a:r>
            <a:r>
              <a:rPr lang="en-US" sz="2400" dirty="0">
                <a:latin typeface="Andalus" pitchFamily="18" charset="-78"/>
                <a:cs typeface="Andalus" pitchFamily="18" charset="-78"/>
              </a:rPr>
              <a:t>)</a:t>
            </a:r>
            <a:r>
              <a:rPr lang="en-US" sz="2400" dirty="0">
                <a:solidFill>
                  <a:srgbClr val="FF0000"/>
                </a:solidFill>
                <a:latin typeface="Andalus" pitchFamily="18" charset="-78"/>
                <a:cs typeface="Andalus" pitchFamily="18" charset="-78"/>
              </a:rPr>
              <a:t>.</a:t>
            </a:r>
            <a:endParaRPr lang="ar-IQ" sz="2400" dirty="0">
              <a:solidFill>
                <a:srgbClr val="FF0000"/>
              </a:solidFill>
              <a:latin typeface="Andalus" pitchFamily="18" charset="-78"/>
              <a:cs typeface="Andalus" pitchFamily="18" charset="-78"/>
            </a:endParaRPr>
          </a:p>
        </p:txBody>
      </p:sp>
    </p:spTree>
    <p:extLst>
      <p:ext uri="{BB962C8B-B14F-4D97-AF65-F5344CB8AC3E}">
        <p14:creationId xmlns:p14="http://schemas.microsoft.com/office/powerpoint/2010/main" val="2324903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9762"/>
          </a:xfrm>
        </p:spPr>
        <p:txBody>
          <a:bodyPr>
            <a:normAutofit fontScale="90000"/>
          </a:bodyPr>
          <a:lstStyle/>
          <a:p>
            <a:r>
              <a:rPr lang="en-US" b="1" dirty="0"/>
              <a:t>C. Laboratory identification</a:t>
            </a:r>
            <a:endParaRPr lang="ar-IQ" dirty="0"/>
          </a:p>
        </p:txBody>
      </p:sp>
      <p:sp>
        <p:nvSpPr>
          <p:cNvPr id="3" name="Content Placeholder 2"/>
          <p:cNvSpPr>
            <a:spLocks noGrp="1"/>
          </p:cNvSpPr>
          <p:nvPr>
            <p:ph idx="1"/>
          </p:nvPr>
        </p:nvSpPr>
        <p:spPr>
          <a:xfrm>
            <a:off x="457200" y="838200"/>
            <a:ext cx="8229600" cy="5715000"/>
          </a:xfrm>
        </p:spPr>
        <p:txBody>
          <a:bodyPr>
            <a:noAutofit/>
          </a:bodyPr>
          <a:lstStyle/>
          <a:p>
            <a:pPr marL="0" indent="0" algn="l">
              <a:buNone/>
            </a:pPr>
            <a:r>
              <a:rPr lang="en-US" sz="2800" dirty="0" smtClean="0">
                <a:latin typeface="Andalus" pitchFamily="18" charset="-78"/>
                <a:cs typeface="Andalus" pitchFamily="18" charset="-78"/>
              </a:rPr>
              <a:t>Noninvasive diagnostic tests include serologic tests (enzyme-linked immunosorbent assay, commonly known as ELISA, for serum antibodies to </a:t>
            </a:r>
            <a:r>
              <a:rPr lang="en-US" sz="2800" i="1" dirty="0" smtClean="0">
                <a:latin typeface="Andalus" pitchFamily="18" charset="-78"/>
                <a:cs typeface="Andalus" pitchFamily="18" charset="-78"/>
              </a:rPr>
              <a:t>H. pylori</a:t>
            </a:r>
            <a:r>
              <a:rPr lang="en-US" sz="2800" dirty="0" smtClean="0">
                <a:latin typeface="Andalus" pitchFamily="18" charset="-78"/>
                <a:cs typeface="Andalus" pitchFamily="18" charset="-78"/>
              </a:rPr>
              <a:t>,) and breath tests for urease. [Note: Breath tests involve administering radioactively labeled urea by mouth. If </a:t>
            </a:r>
            <a:r>
              <a:rPr lang="en-US" sz="2800" i="1" dirty="0" smtClean="0">
                <a:latin typeface="Andalus" pitchFamily="18" charset="-78"/>
                <a:cs typeface="Andalus" pitchFamily="18" charset="-78"/>
              </a:rPr>
              <a:t>H. pylori </a:t>
            </a:r>
            <a:r>
              <a:rPr lang="en-US" sz="2800" dirty="0" smtClean="0">
                <a:latin typeface="Andalus" pitchFamily="18" charset="-78"/>
                <a:cs typeface="Andalus" pitchFamily="18" charset="-78"/>
              </a:rPr>
              <a:t>are present in the patient's stomach, the urease produced by the organism will split the urea to CO2 (radioactively labeled and exhaled) and NH3.] Invasive tests involve gastric biopsy specimens obtained by endoscopy. </a:t>
            </a:r>
            <a:r>
              <a:rPr lang="en-US" sz="2800" i="1" dirty="0" smtClean="0">
                <a:latin typeface="Andalus" pitchFamily="18" charset="-78"/>
                <a:cs typeface="Andalus" pitchFamily="18" charset="-78"/>
              </a:rPr>
              <a:t>H. pylori </a:t>
            </a:r>
            <a:r>
              <a:rPr lang="en-US" sz="2800" dirty="0" smtClean="0">
                <a:latin typeface="Andalus" pitchFamily="18" charset="-78"/>
                <a:cs typeface="Andalus" pitchFamily="18" charset="-78"/>
              </a:rPr>
              <a:t>can be detected in such specimens histologically, by culture, or by a test f</a:t>
            </a:r>
            <a:r>
              <a:rPr lang="en-US" sz="2800" dirty="0" smtClean="0">
                <a:solidFill>
                  <a:srgbClr val="FF0000"/>
                </a:solidFill>
                <a:latin typeface="Andalus" pitchFamily="18" charset="-78"/>
                <a:cs typeface="Andalus" pitchFamily="18" charset="-78"/>
              </a:rPr>
              <a:t>or </a:t>
            </a:r>
            <a:r>
              <a:rPr lang="en-US" sz="2800" dirty="0" smtClean="0">
                <a:latin typeface="Andalus" pitchFamily="18" charset="-78"/>
                <a:cs typeface="Andalus" pitchFamily="18" charset="-78"/>
              </a:rPr>
              <a:t>urease</a:t>
            </a:r>
            <a:r>
              <a:rPr lang="en-US" sz="2800" dirty="0">
                <a:latin typeface="Andalus" pitchFamily="18" charset="-78"/>
                <a:cs typeface="Andalus" pitchFamily="18" charset="-78"/>
              </a:rPr>
              <a:t>.</a:t>
            </a:r>
            <a:endParaRPr lang="ar-IQ" sz="2800" dirty="0">
              <a:latin typeface="Andalus" pitchFamily="18" charset="-78"/>
              <a:cs typeface="Andalus" pitchFamily="18" charset="-78"/>
            </a:endParaRPr>
          </a:p>
        </p:txBody>
      </p:sp>
    </p:spTree>
    <p:extLst>
      <p:ext uri="{BB962C8B-B14F-4D97-AF65-F5344CB8AC3E}">
        <p14:creationId xmlns:p14="http://schemas.microsoft.com/office/powerpoint/2010/main" val="35909581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US" b="1" dirty="0"/>
              <a:t>D. Treatment and prevention</a:t>
            </a:r>
            <a:endParaRPr lang="ar-IQ" dirty="0"/>
          </a:p>
        </p:txBody>
      </p:sp>
      <p:sp>
        <p:nvSpPr>
          <p:cNvPr id="3" name="Content Placeholder 2"/>
          <p:cNvSpPr>
            <a:spLocks noGrp="1"/>
          </p:cNvSpPr>
          <p:nvPr>
            <p:ph idx="1"/>
          </p:nvPr>
        </p:nvSpPr>
        <p:spPr>
          <a:xfrm>
            <a:off x="304800" y="1894629"/>
            <a:ext cx="8382000" cy="4983163"/>
          </a:xfrm>
        </p:spPr>
        <p:txBody>
          <a:bodyPr>
            <a:noAutofit/>
          </a:bodyPr>
          <a:lstStyle/>
          <a:p>
            <a:pPr marL="0" indent="0" algn="l">
              <a:buNone/>
            </a:pPr>
            <a:r>
              <a:rPr lang="en-US" sz="2000" dirty="0">
                <a:latin typeface="Andalus" pitchFamily="18" charset="-78"/>
                <a:cs typeface="Andalus" pitchFamily="18" charset="-78"/>
              </a:rPr>
              <a:t>Elimination of H. pylori requires combination therapy with two </a:t>
            </a:r>
            <a:r>
              <a:rPr lang="en-US" sz="2000" dirty="0" smtClean="0">
                <a:latin typeface="Andalus" pitchFamily="18" charset="-78"/>
                <a:cs typeface="Andalus" pitchFamily="18" charset="-78"/>
              </a:rPr>
              <a:t>or more </a:t>
            </a:r>
            <a:r>
              <a:rPr lang="en-US" sz="2000" dirty="0">
                <a:latin typeface="Andalus" pitchFamily="18" charset="-78"/>
                <a:cs typeface="Andalus" pitchFamily="18" charset="-78"/>
              </a:rPr>
              <a:t>antibiotics. Although H. pylori is innately sensitive to </a:t>
            </a:r>
            <a:r>
              <a:rPr lang="en-US" sz="2000" dirty="0" smtClean="0">
                <a:latin typeface="Andalus" pitchFamily="18" charset="-78"/>
                <a:cs typeface="Andalus" pitchFamily="18" charset="-78"/>
              </a:rPr>
              <a:t>many antibiotics</a:t>
            </a:r>
            <a:r>
              <a:rPr lang="en-US" sz="2000" dirty="0">
                <a:latin typeface="Andalus" pitchFamily="18" charset="-78"/>
                <a:cs typeface="Andalus" pitchFamily="18" charset="-78"/>
              </a:rPr>
              <a:t>, resistance readily develops. A typical regimen </a:t>
            </a:r>
            <a:r>
              <a:rPr lang="en-US" sz="2000" dirty="0" smtClean="0">
                <a:latin typeface="Andalus" pitchFamily="18" charset="-78"/>
                <a:cs typeface="Andalus" pitchFamily="18" charset="-78"/>
              </a:rPr>
              <a:t>includes amoxicillin </a:t>
            </a:r>
            <a:r>
              <a:rPr lang="en-US" sz="2000" dirty="0">
                <a:latin typeface="Andalus" pitchFamily="18" charset="-78"/>
                <a:cs typeface="Andalus" pitchFamily="18" charset="-78"/>
              </a:rPr>
              <a:t>plus clarithromycin plus a proton pump inhibitor such </a:t>
            </a:r>
            <a:r>
              <a:rPr lang="en-US" sz="2000" dirty="0" smtClean="0">
                <a:latin typeface="Andalus" pitchFamily="18" charset="-78"/>
                <a:cs typeface="Andalus" pitchFamily="18" charset="-78"/>
              </a:rPr>
              <a:t>as omeprazole</a:t>
            </a:r>
            <a:r>
              <a:rPr lang="pt-BR" sz="2000" dirty="0" smtClean="0">
                <a:latin typeface="Andalus" pitchFamily="18" charset="-78"/>
                <a:cs typeface="Andalus" pitchFamily="18" charset="-78"/>
              </a:rPr>
              <a:t>. </a:t>
            </a:r>
            <a:r>
              <a:rPr lang="pt-BR" sz="2000" dirty="0">
                <a:latin typeface="Andalus" pitchFamily="18" charset="-78"/>
                <a:cs typeface="Andalus" pitchFamily="18" charset="-78"/>
              </a:rPr>
              <a:t>Gastrointestinal Gram-negative </a:t>
            </a:r>
            <a:r>
              <a:rPr lang="pt-BR" sz="2000" dirty="0" smtClean="0">
                <a:latin typeface="Andalus" pitchFamily="18" charset="-78"/>
                <a:cs typeface="Andalus" pitchFamily="18" charset="-78"/>
              </a:rPr>
              <a:t>Rods </a:t>
            </a:r>
            <a:r>
              <a:rPr lang="en-US" sz="2000" dirty="0" smtClean="0">
                <a:latin typeface="Andalus" pitchFamily="18" charset="-78"/>
                <a:cs typeface="Andalus" pitchFamily="18" charset="-78"/>
              </a:rPr>
              <a:t>• </a:t>
            </a:r>
            <a:r>
              <a:rPr lang="en-US" sz="2000" dirty="0">
                <a:latin typeface="Andalus" pitchFamily="18" charset="-78"/>
                <a:cs typeface="Andalus" pitchFamily="18" charset="-78"/>
              </a:rPr>
              <a:t>Curved or spiral </a:t>
            </a:r>
            <a:r>
              <a:rPr lang="en-US" sz="2000" dirty="0" smtClean="0">
                <a:latin typeface="Andalus" pitchFamily="18" charset="-78"/>
                <a:cs typeface="Andalus" pitchFamily="18" charset="-78"/>
              </a:rPr>
              <a:t>rods • </a:t>
            </a:r>
            <a:r>
              <a:rPr lang="en-US" sz="2000" dirty="0">
                <a:latin typeface="Andalus" pitchFamily="18" charset="-78"/>
                <a:cs typeface="Andalus" pitchFamily="18" charset="-78"/>
              </a:rPr>
              <a:t>Multiple polar </a:t>
            </a:r>
            <a:r>
              <a:rPr lang="en-US" sz="2000" dirty="0" smtClean="0">
                <a:latin typeface="Andalus" pitchFamily="18" charset="-78"/>
                <a:cs typeface="Andalus" pitchFamily="18" charset="-78"/>
              </a:rPr>
              <a:t>flagella, which </a:t>
            </a:r>
            <a:r>
              <a:rPr lang="en-US" sz="2000" dirty="0">
                <a:latin typeface="Andalus" pitchFamily="18" charset="-78"/>
                <a:cs typeface="Andalus" pitchFamily="18" charset="-78"/>
              </a:rPr>
              <a:t>give organism </a:t>
            </a:r>
            <a:r>
              <a:rPr lang="en-US" sz="2000" dirty="0" smtClean="0">
                <a:latin typeface="Andalus" pitchFamily="18" charset="-78"/>
                <a:cs typeface="Andalus" pitchFamily="18" charset="-78"/>
              </a:rPr>
              <a:t>rapid, corkscrew motility • </a:t>
            </a:r>
            <a:r>
              <a:rPr lang="en-US" sz="2000" dirty="0">
                <a:latin typeface="Andalus" pitchFamily="18" charset="-78"/>
                <a:cs typeface="Andalus" pitchFamily="18" charset="-78"/>
              </a:rPr>
              <a:t>Urease </a:t>
            </a:r>
            <a:r>
              <a:rPr lang="en-US" sz="2000" dirty="0" smtClean="0">
                <a:latin typeface="Andalus" pitchFamily="18" charset="-78"/>
                <a:cs typeface="Andalus" pitchFamily="18" charset="-78"/>
              </a:rPr>
              <a:t>positive • </a:t>
            </a:r>
            <a:r>
              <a:rPr lang="en-US" sz="2000" dirty="0">
                <a:latin typeface="Andalus" pitchFamily="18" charset="-78"/>
                <a:cs typeface="Andalus" pitchFamily="18" charset="-78"/>
              </a:rPr>
              <a:t>Culture on </a:t>
            </a:r>
            <a:r>
              <a:rPr lang="en-US" sz="2000" dirty="0" smtClean="0">
                <a:latin typeface="Andalus" pitchFamily="18" charset="-78"/>
                <a:cs typeface="Andalus" pitchFamily="18" charset="-78"/>
              </a:rPr>
              <a:t>selective medium containing antibiotics</a:t>
            </a:r>
            <a:r>
              <a:rPr lang="en-US" sz="2000" dirty="0">
                <a:latin typeface="Andalus" pitchFamily="18" charset="-78"/>
                <a:cs typeface="Andalus" pitchFamily="18" charset="-78"/>
              </a:rPr>
              <a:t> </a:t>
            </a:r>
            <a:r>
              <a:rPr lang="en-US" sz="2000" i="1" dirty="0" smtClean="0">
                <a:latin typeface="Andalus" pitchFamily="18" charset="-78"/>
                <a:cs typeface="Andalus" pitchFamily="18" charset="-78"/>
              </a:rPr>
              <a:t>Helicobacter pylori </a:t>
            </a:r>
            <a:r>
              <a:rPr lang="en-US" sz="2000" dirty="0" smtClean="0">
                <a:latin typeface="Andalus" pitchFamily="18" charset="-78"/>
                <a:cs typeface="Andalus" pitchFamily="18" charset="-78"/>
              </a:rPr>
              <a:t>colonies </a:t>
            </a:r>
            <a:r>
              <a:rPr lang="en-US" sz="2000" dirty="0">
                <a:latin typeface="Andalus" pitchFamily="18" charset="-78"/>
                <a:cs typeface="Andalus" pitchFamily="18" charset="-78"/>
              </a:rPr>
              <a:t>on </a:t>
            </a:r>
            <a:r>
              <a:rPr lang="en-US" sz="2000" dirty="0" smtClean="0">
                <a:latin typeface="Andalus" pitchFamily="18" charset="-78"/>
                <a:cs typeface="Andalus" pitchFamily="18" charset="-78"/>
              </a:rPr>
              <a:t>an agar plate </a:t>
            </a:r>
            <a:r>
              <a:rPr lang="en-US" sz="2000" i="1" dirty="0" smtClean="0">
                <a:latin typeface="Andalus" pitchFamily="18" charset="-78"/>
                <a:cs typeface="Andalus" pitchFamily="18" charset="-78"/>
              </a:rPr>
              <a:t>Helicobacter pylori </a:t>
            </a:r>
            <a:r>
              <a:rPr lang="en-US" sz="2000" dirty="0" smtClean="0">
                <a:latin typeface="Andalus" pitchFamily="18" charset="-78"/>
                <a:cs typeface="Andalus" pitchFamily="18" charset="-78"/>
              </a:rPr>
              <a:t>(Note</a:t>
            </a:r>
            <a:r>
              <a:rPr lang="en-US" sz="2000" dirty="0">
                <a:latin typeface="Andalus" pitchFamily="18" charset="-78"/>
                <a:cs typeface="Andalus" pitchFamily="18" charset="-78"/>
              </a:rPr>
              <a:t>: Young </a:t>
            </a:r>
            <a:r>
              <a:rPr lang="en-US" sz="2000" dirty="0" smtClean="0">
                <a:latin typeface="Andalus" pitchFamily="18" charset="-78"/>
                <a:cs typeface="Andalus" pitchFamily="18" charset="-78"/>
              </a:rPr>
              <a:t>cultures grown </a:t>
            </a:r>
            <a:r>
              <a:rPr lang="en-US" sz="2000" i="1" dirty="0">
                <a:latin typeface="Andalus" pitchFamily="18" charset="-78"/>
                <a:cs typeface="Andalus" pitchFamily="18" charset="-78"/>
              </a:rPr>
              <a:t>in vitro </a:t>
            </a:r>
            <a:r>
              <a:rPr lang="en-US" sz="2000" dirty="0" smtClean="0">
                <a:latin typeface="Andalus" pitchFamily="18" charset="-78"/>
                <a:cs typeface="Andalus" pitchFamily="18" charset="-78"/>
              </a:rPr>
              <a:t>frequently stain gram-positive) . </a:t>
            </a:r>
            <a:r>
              <a:rPr lang="en-US" sz="2000" i="1" dirty="0" smtClean="0">
                <a:latin typeface="Andalus" pitchFamily="18" charset="-78"/>
                <a:cs typeface="Andalus" pitchFamily="18" charset="-78"/>
              </a:rPr>
              <a:t>Helicobacter pylori </a:t>
            </a:r>
            <a:r>
              <a:rPr lang="en-US" sz="2000" dirty="0" smtClean="0">
                <a:latin typeface="Andalus" pitchFamily="18" charset="-78"/>
                <a:cs typeface="Andalus" pitchFamily="18" charset="-78"/>
              </a:rPr>
              <a:t>• </a:t>
            </a:r>
            <a:r>
              <a:rPr lang="en-US" sz="2000" dirty="0">
                <a:latin typeface="Andalus" pitchFamily="18" charset="-78"/>
                <a:cs typeface="Andalus" pitchFamily="18" charset="-78"/>
              </a:rPr>
              <a:t>Acute </a:t>
            </a:r>
            <a:r>
              <a:rPr lang="en-US" sz="2000" dirty="0" smtClean="0">
                <a:latin typeface="Andalus" pitchFamily="18" charset="-78"/>
                <a:cs typeface="Andalus" pitchFamily="18" charset="-78"/>
              </a:rPr>
              <a:t>gastritis1 1 Clarithromycin</a:t>
            </a:r>
            <a:r>
              <a:rPr lang="en-US" sz="2000" dirty="0">
                <a:latin typeface="Andalus" pitchFamily="18" charset="-78"/>
                <a:cs typeface="Andalus" pitchFamily="18" charset="-78"/>
              </a:rPr>
              <a:t> </a:t>
            </a:r>
            <a:r>
              <a:rPr lang="en-US" sz="2000" dirty="0" smtClean="0">
                <a:latin typeface="Andalus" pitchFamily="18" charset="-78"/>
                <a:cs typeface="Andalus" pitchFamily="18" charset="-78"/>
              </a:rPr>
              <a:t>1 </a:t>
            </a:r>
            <a:r>
              <a:rPr lang="en-US" sz="2000" dirty="0">
                <a:latin typeface="Andalus" pitchFamily="18" charset="-78"/>
                <a:cs typeface="Andalus" pitchFamily="18" charset="-78"/>
              </a:rPr>
              <a:t>Proton </a:t>
            </a:r>
            <a:r>
              <a:rPr lang="en-US" sz="2000" dirty="0" smtClean="0">
                <a:latin typeface="Andalus" pitchFamily="18" charset="-78"/>
                <a:cs typeface="Andalus" pitchFamily="18" charset="-78"/>
              </a:rPr>
              <a:t>pump inhibitor</a:t>
            </a:r>
            <a:r>
              <a:rPr lang="en-US" sz="2000" dirty="0">
                <a:latin typeface="Andalus" pitchFamily="18" charset="-78"/>
                <a:cs typeface="Andalus" pitchFamily="18" charset="-78"/>
              </a:rPr>
              <a:t> </a:t>
            </a:r>
            <a:r>
              <a:rPr lang="en-US" sz="2000" dirty="0" smtClean="0">
                <a:latin typeface="Andalus" pitchFamily="18" charset="-78"/>
                <a:cs typeface="Andalus" pitchFamily="18" charset="-78"/>
              </a:rPr>
              <a:t>1 Amoxicillin 1A </a:t>
            </a:r>
            <a:r>
              <a:rPr lang="en-US" sz="2000" dirty="0">
                <a:latin typeface="Andalus" pitchFamily="18" charset="-78"/>
                <a:cs typeface="Andalus" pitchFamily="18" charset="-78"/>
              </a:rPr>
              <a:t>number of alternate </a:t>
            </a:r>
            <a:r>
              <a:rPr lang="en-US" sz="2000" dirty="0" smtClean="0">
                <a:latin typeface="Andalus" pitchFamily="18" charset="-78"/>
                <a:cs typeface="Andalus" pitchFamily="18" charset="-78"/>
              </a:rPr>
              <a:t>multi-drug regimens </a:t>
            </a:r>
            <a:r>
              <a:rPr lang="en-US" sz="2000" dirty="0">
                <a:latin typeface="Andalus" pitchFamily="18" charset="-78"/>
                <a:cs typeface="Andalus" pitchFamily="18" charset="-78"/>
              </a:rPr>
              <a:t>have </a:t>
            </a:r>
            <a:r>
              <a:rPr lang="en-US" sz="2000" dirty="0" err="1">
                <a:latin typeface="Andalus" pitchFamily="18" charset="-78"/>
                <a:cs typeface="Andalus" pitchFamily="18" charset="-78"/>
              </a:rPr>
              <a:t>have</a:t>
            </a:r>
            <a:r>
              <a:rPr lang="en-US" sz="2000" dirty="0">
                <a:latin typeface="Andalus" pitchFamily="18" charset="-78"/>
                <a:cs typeface="Andalus" pitchFamily="18" charset="-78"/>
              </a:rPr>
              <a:t> been </a:t>
            </a:r>
            <a:r>
              <a:rPr lang="en-US" sz="2000" dirty="0" smtClean="0">
                <a:latin typeface="Andalus" pitchFamily="18" charset="-78"/>
                <a:cs typeface="Andalus" pitchFamily="18" charset="-78"/>
              </a:rPr>
              <a:t>shown to </a:t>
            </a:r>
            <a:r>
              <a:rPr lang="en-US" sz="2000" dirty="0">
                <a:latin typeface="Andalus" pitchFamily="18" charset="-78"/>
                <a:cs typeface="Andalus" pitchFamily="18" charset="-78"/>
              </a:rPr>
              <a:t>be effective in </a:t>
            </a:r>
            <a:r>
              <a:rPr lang="en-US" sz="2000" dirty="0" smtClean="0">
                <a:latin typeface="Andalus" pitchFamily="18" charset="-78"/>
                <a:cs typeface="Andalus" pitchFamily="18" charset="-78"/>
              </a:rPr>
              <a:t>eradicating </a:t>
            </a:r>
            <a:r>
              <a:rPr lang="en-US" sz="2000" i="1" dirty="0" smtClean="0">
                <a:latin typeface="Andalus" pitchFamily="18" charset="-78"/>
                <a:cs typeface="Andalus" pitchFamily="18" charset="-78"/>
              </a:rPr>
              <a:t>H</a:t>
            </a:r>
            <a:r>
              <a:rPr lang="en-US" sz="2000" i="1" dirty="0">
                <a:latin typeface="Andalus" pitchFamily="18" charset="-78"/>
                <a:cs typeface="Andalus" pitchFamily="18" charset="-78"/>
              </a:rPr>
              <a:t>. </a:t>
            </a:r>
            <a:r>
              <a:rPr lang="en-US" sz="2000" i="1" dirty="0" smtClean="0">
                <a:latin typeface="Andalus" pitchFamily="18" charset="-78"/>
                <a:cs typeface="Andalus" pitchFamily="18" charset="-78"/>
              </a:rPr>
              <a:t>pylori. </a:t>
            </a:r>
            <a:r>
              <a:rPr lang="en-US" sz="2000" dirty="0" smtClean="0">
                <a:latin typeface="Andalus" pitchFamily="18" charset="-78"/>
                <a:cs typeface="Andalus" pitchFamily="18" charset="-78"/>
              </a:rPr>
              <a:t>Gram </a:t>
            </a:r>
            <a:r>
              <a:rPr lang="en-US" sz="2000" dirty="0">
                <a:latin typeface="Andalus" pitchFamily="18" charset="-78"/>
                <a:cs typeface="Andalus" pitchFamily="18" charset="-78"/>
              </a:rPr>
              <a:t>(–) rods </a:t>
            </a:r>
            <a:r>
              <a:rPr lang="en-US" sz="2000" i="1" dirty="0">
                <a:latin typeface="Andalus" pitchFamily="18" charset="-78"/>
                <a:cs typeface="Andalus" pitchFamily="18" charset="-78"/>
              </a:rPr>
              <a:t>Helicobacter </a:t>
            </a:r>
            <a:r>
              <a:rPr lang="en-US" sz="2000" dirty="0" smtClean="0">
                <a:latin typeface="Andalus" pitchFamily="18" charset="-78"/>
                <a:cs typeface="Andalus" pitchFamily="18" charset="-78"/>
              </a:rPr>
              <a:t>species 1 </a:t>
            </a:r>
            <a:r>
              <a:rPr lang="en-US" sz="2000" dirty="0">
                <a:latin typeface="Andalus" pitchFamily="18" charset="-78"/>
                <a:cs typeface="Andalus" pitchFamily="18" charset="-78"/>
              </a:rPr>
              <a:t>Indicates first-line drugs</a:t>
            </a:r>
            <a:r>
              <a:rPr lang="en-US" sz="2000" dirty="0">
                <a:solidFill>
                  <a:srgbClr val="FF0000"/>
                </a:solidFill>
                <a:latin typeface="Andalus" pitchFamily="18" charset="-78"/>
                <a:cs typeface="Andalus" pitchFamily="18" charset="-78"/>
              </a:rPr>
              <a:t>.</a:t>
            </a:r>
            <a:endParaRPr lang="ar-IQ" sz="2000" dirty="0">
              <a:solidFill>
                <a:srgbClr val="FF0000"/>
              </a:solidFill>
              <a:latin typeface="Andalus" pitchFamily="18" charset="-78"/>
              <a:cs typeface="Andalus" pitchFamily="18" charset="-78"/>
            </a:endParaRPr>
          </a:p>
        </p:txBody>
      </p:sp>
    </p:spTree>
    <p:extLst>
      <p:ext uri="{BB962C8B-B14F-4D97-AF65-F5344CB8AC3E}">
        <p14:creationId xmlns:p14="http://schemas.microsoft.com/office/powerpoint/2010/main" val="3693504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pPr marL="0" indent="0" algn="l">
              <a:buNone/>
            </a:pPr>
            <a:r>
              <a:rPr lang="en-US" dirty="0" smtClean="0"/>
              <a:t>Lippincott’s Illustrated </a:t>
            </a:r>
            <a:r>
              <a:rPr lang="en-US" dirty="0"/>
              <a:t>Reviews:</a:t>
            </a:r>
          </a:p>
          <a:p>
            <a:pPr marL="0" indent="0" algn="l">
              <a:buNone/>
            </a:pPr>
            <a:r>
              <a:rPr lang="en-US" dirty="0" smtClean="0"/>
              <a:t>Microbiology</a:t>
            </a:r>
          </a:p>
          <a:p>
            <a:pPr marL="0" indent="0" algn="l">
              <a:buNone/>
            </a:pPr>
            <a:r>
              <a:rPr lang="en-US" dirty="0" smtClean="0"/>
              <a:t>Third Edition</a:t>
            </a:r>
            <a:endParaRPr lang="ar-IQ" dirty="0"/>
          </a:p>
        </p:txBody>
      </p:sp>
    </p:spTree>
    <p:extLst>
      <p:ext uri="{BB962C8B-B14F-4D97-AF65-F5344CB8AC3E}">
        <p14:creationId xmlns:p14="http://schemas.microsoft.com/office/powerpoint/2010/main" val="22874619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YERSINIA</a:t>
            </a:r>
            <a:endParaRPr lang="ar-IQ" dirty="0"/>
          </a:p>
        </p:txBody>
      </p:sp>
      <p:sp>
        <p:nvSpPr>
          <p:cNvPr id="3" name="عنصر نائب للمحتوى 2"/>
          <p:cNvSpPr>
            <a:spLocks noGrp="1"/>
          </p:cNvSpPr>
          <p:nvPr>
            <p:ph idx="1"/>
          </p:nvPr>
        </p:nvSpPr>
        <p:spPr/>
        <p:txBody>
          <a:bodyPr>
            <a:normAutofit lnSpcReduction="10000"/>
          </a:bodyPr>
          <a:lstStyle/>
          <a:p>
            <a:pPr marL="0" indent="0" algn="l">
              <a:buNone/>
            </a:pPr>
            <a:r>
              <a:rPr lang="en-US" dirty="0"/>
              <a:t>The genus Yersinia includes three species of medical importance: Yersinia enterocolitica and Yersinia </a:t>
            </a:r>
            <a:r>
              <a:rPr lang="en-US" dirty="0" smtClean="0"/>
              <a:t>pseudo tuberculosis, </a:t>
            </a:r>
            <a:r>
              <a:rPr lang="en-US" dirty="0"/>
              <a:t>both potential pathogens of the GI tract , and Yersinia pestis, the etiologic agent of bubonic plague. Y. enterocolitica and Y. </a:t>
            </a:r>
            <a:r>
              <a:rPr lang="en-US" dirty="0" smtClean="0"/>
              <a:t>pseudo tuberculosis </a:t>
            </a:r>
            <a:r>
              <a:rPr lang="en-US" dirty="0"/>
              <a:t>are both motile when grown at </a:t>
            </a:r>
            <a:r>
              <a:rPr lang="en-US" dirty="0" smtClean="0"/>
              <a:t>25 C </a:t>
            </a:r>
            <a:r>
              <a:rPr lang="en-US" dirty="0"/>
              <a:t>but not at </a:t>
            </a:r>
            <a:r>
              <a:rPr lang="en-US" dirty="0" smtClean="0"/>
              <a:t>37 C</a:t>
            </a:r>
            <a:r>
              <a:rPr lang="en-US" dirty="0"/>
              <a:t>. Multiple serotypes of both species exist, and, as with Y. pestis, the type III secretion system and Yop proteins are virulence factors for avoidance of phagocytosis. In contrast to most pathogenic Enterobacteriaceae, these strains of Yersinia grow well at room temperature as well as at 37o C. Most strains are Lac–.</a:t>
            </a:r>
          </a:p>
          <a:p>
            <a:endParaRPr lang="ar-IQ" dirty="0"/>
          </a:p>
        </p:txBody>
      </p:sp>
    </p:spTree>
    <p:extLst>
      <p:ext uri="{BB962C8B-B14F-4D97-AF65-F5344CB8AC3E}">
        <p14:creationId xmlns:p14="http://schemas.microsoft.com/office/powerpoint/2010/main" val="360789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3600" b="1" dirty="0"/>
              <a:t>A. Pathogenesis and clinical significance</a:t>
            </a:r>
            <a:endParaRPr lang="ar-IQ" sz="3600" dirty="0"/>
          </a:p>
        </p:txBody>
      </p:sp>
      <p:sp>
        <p:nvSpPr>
          <p:cNvPr id="3" name="Content Placeholder 2"/>
          <p:cNvSpPr>
            <a:spLocks noGrp="1"/>
          </p:cNvSpPr>
          <p:nvPr>
            <p:ph idx="1"/>
          </p:nvPr>
        </p:nvSpPr>
        <p:spPr>
          <a:xfrm>
            <a:off x="304800" y="1676400"/>
            <a:ext cx="8229600" cy="3886200"/>
          </a:xfrm>
        </p:spPr>
        <p:txBody>
          <a:bodyPr>
            <a:noAutofit/>
          </a:bodyPr>
          <a:lstStyle/>
          <a:p>
            <a:pPr marL="0" indent="0" algn="l">
              <a:spcBef>
                <a:spcPts val="0"/>
              </a:spcBef>
              <a:buNone/>
            </a:pPr>
            <a:r>
              <a:rPr lang="en-US" sz="2000" dirty="0">
                <a:latin typeface="Andalus" pitchFamily="18" charset="-78"/>
                <a:cs typeface="Andalus" pitchFamily="18" charset="-78"/>
              </a:rPr>
              <a:t>Infection occurs via ingestion of food that has become contaminated</a:t>
            </a:r>
          </a:p>
          <a:p>
            <a:pPr marL="0" indent="0" algn="l">
              <a:spcBef>
                <a:spcPts val="0"/>
              </a:spcBef>
              <a:buNone/>
            </a:pPr>
            <a:r>
              <a:rPr lang="en-US" sz="2000" dirty="0">
                <a:latin typeface="Andalus" pitchFamily="18" charset="-78"/>
                <a:cs typeface="Andalus" pitchFamily="18" charset="-78"/>
              </a:rPr>
              <a:t>through contact with colonized domestic animals, abattoirs, or raw</a:t>
            </a:r>
          </a:p>
          <a:p>
            <a:pPr marL="0" indent="0" algn="l">
              <a:spcBef>
                <a:spcPts val="0"/>
              </a:spcBef>
              <a:buNone/>
            </a:pPr>
            <a:r>
              <a:rPr lang="en-US" sz="2000" dirty="0">
                <a:latin typeface="Andalus" pitchFamily="18" charset="-78"/>
                <a:cs typeface="Andalus" pitchFamily="18" charset="-78"/>
              </a:rPr>
              <a:t>meat (especially pork</a:t>
            </a:r>
            <a:r>
              <a:rPr lang="en-US" sz="2000" dirty="0" smtClean="0">
                <a:latin typeface="Andalus" pitchFamily="18" charset="-78"/>
                <a:cs typeface="Andalus" pitchFamily="18" charset="-78"/>
              </a:rPr>
              <a:t>), Y</a:t>
            </a:r>
            <a:r>
              <a:rPr lang="en-US" sz="2000" dirty="0">
                <a:latin typeface="Andalus" pitchFamily="18" charset="-78"/>
                <a:cs typeface="Andalus" pitchFamily="18" charset="-78"/>
              </a:rPr>
              <a:t>. </a:t>
            </a:r>
            <a:r>
              <a:rPr lang="en-US" sz="2000" dirty="0" smtClean="0">
                <a:latin typeface="Andalus" pitchFamily="18" charset="-78"/>
                <a:cs typeface="Andalus" pitchFamily="18" charset="-78"/>
              </a:rPr>
              <a:t>pseudotuberculosis </a:t>
            </a:r>
            <a:r>
              <a:rPr lang="en-US" sz="2000" dirty="0" smtClean="0">
                <a:latin typeface="Andalus" pitchFamily="18" charset="-78"/>
                <a:cs typeface="Andalus" pitchFamily="18" charset="-78"/>
              </a:rPr>
              <a:t>is </a:t>
            </a:r>
            <a:r>
              <a:rPr lang="en-US" sz="2000" dirty="0">
                <a:latin typeface="Andalus" pitchFamily="18" charset="-78"/>
                <a:cs typeface="Andalus" pitchFamily="18" charset="-78"/>
              </a:rPr>
              <a:t>even rarer. Infection results in ulcerative lesions in the </a:t>
            </a:r>
            <a:r>
              <a:rPr lang="en-US" sz="2000" dirty="0" smtClean="0">
                <a:latin typeface="Andalus" pitchFamily="18" charset="-78"/>
                <a:cs typeface="Andalus" pitchFamily="18" charset="-78"/>
              </a:rPr>
              <a:t>terminal ileum</a:t>
            </a:r>
            <a:r>
              <a:rPr lang="en-US" sz="2000" dirty="0">
                <a:latin typeface="Andalus" pitchFamily="18" charset="-78"/>
                <a:cs typeface="Andalus" pitchFamily="18" charset="-78"/>
              </a:rPr>
              <a:t>, necrotic lesions in Peyer patches, and enlargement </a:t>
            </a:r>
            <a:r>
              <a:rPr lang="en-US" sz="2000" dirty="0" smtClean="0">
                <a:latin typeface="Andalus" pitchFamily="18" charset="-78"/>
                <a:cs typeface="Andalus" pitchFamily="18" charset="-78"/>
              </a:rPr>
              <a:t>of mesenteric </a:t>
            </a:r>
            <a:r>
              <a:rPr lang="en-US" sz="2000" dirty="0">
                <a:latin typeface="Andalus" pitchFamily="18" charset="-78"/>
                <a:cs typeface="Andalus" pitchFamily="18" charset="-78"/>
              </a:rPr>
              <a:t>lymph nodes. </a:t>
            </a:r>
            <a:r>
              <a:rPr lang="en-US" sz="2000" dirty="0" smtClean="0">
                <a:latin typeface="Andalus" pitchFamily="18" charset="-78"/>
                <a:cs typeface="Andalus" pitchFamily="18" charset="-78"/>
              </a:rPr>
              <a:t>Enterocolitis </a:t>
            </a:r>
            <a:r>
              <a:rPr lang="en-US" sz="2000" dirty="0">
                <a:latin typeface="Andalus" pitchFamily="18" charset="-78"/>
                <a:cs typeface="Andalus" pitchFamily="18" charset="-78"/>
              </a:rPr>
              <a:t>caused by Yersinia is </a:t>
            </a:r>
            <a:r>
              <a:rPr lang="en-US" sz="2000" dirty="0" smtClean="0">
                <a:latin typeface="Andalus" pitchFamily="18" charset="-78"/>
                <a:cs typeface="Andalus" pitchFamily="18" charset="-78"/>
              </a:rPr>
              <a:t>characterized by </a:t>
            </a:r>
            <a:r>
              <a:rPr lang="en-US" sz="2000" dirty="0">
                <a:latin typeface="Andalus" pitchFamily="18" charset="-78"/>
                <a:cs typeface="Andalus" pitchFamily="18" charset="-78"/>
              </a:rPr>
              <a:t>fever, abdominal pain, and diarrhea. When </a:t>
            </a:r>
            <a:r>
              <a:rPr lang="en-US" sz="2000" dirty="0" smtClean="0">
                <a:latin typeface="Andalus" pitchFamily="18" charset="-78"/>
                <a:cs typeface="Andalus" pitchFamily="18" charset="-78"/>
              </a:rPr>
              <a:t>accompanied by </a:t>
            </a:r>
            <a:r>
              <a:rPr lang="en-US" sz="2000" dirty="0">
                <a:latin typeface="Andalus" pitchFamily="18" charset="-78"/>
                <a:cs typeface="Andalus" pitchFamily="18" charset="-78"/>
              </a:rPr>
              <a:t>right lower quadrant tenderness and leukocytosis, the </a:t>
            </a:r>
            <a:r>
              <a:rPr lang="en-US" sz="2000" dirty="0" smtClean="0">
                <a:latin typeface="Andalus" pitchFamily="18" charset="-78"/>
                <a:cs typeface="Andalus" pitchFamily="18" charset="-78"/>
              </a:rPr>
              <a:t>symptoms are </a:t>
            </a:r>
            <a:r>
              <a:rPr lang="en-US" sz="2000" dirty="0">
                <a:latin typeface="Andalus" pitchFamily="18" charset="-78"/>
                <a:cs typeface="Andalus" pitchFamily="18" charset="-78"/>
              </a:rPr>
              <a:t>clinically indistinguishable from appendicitis. Symptoms </a:t>
            </a:r>
            <a:r>
              <a:rPr lang="en-US" sz="2000" dirty="0" smtClean="0">
                <a:latin typeface="Andalus" pitchFamily="18" charset="-78"/>
                <a:cs typeface="Andalus" pitchFamily="18" charset="-78"/>
              </a:rPr>
              <a:t>commonly resolve </a:t>
            </a:r>
            <a:r>
              <a:rPr lang="en-US" sz="2000" dirty="0">
                <a:latin typeface="Andalus" pitchFamily="18" charset="-78"/>
                <a:cs typeface="Andalus" pitchFamily="18" charset="-78"/>
              </a:rPr>
              <a:t>in 1 to 3 weeks. Sequelae may include reactive poly </a:t>
            </a:r>
            <a:r>
              <a:rPr lang="en-US" sz="2000" dirty="0" smtClean="0">
                <a:latin typeface="Andalus" pitchFamily="18" charset="-78"/>
                <a:cs typeface="Andalus" pitchFamily="18" charset="-78"/>
              </a:rPr>
              <a:t>- arthritis </a:t>
            </a:r>
            <a:r>
              <a:rPr lang="en-US" sz="2000" dirty="0">
                <a:latin typeface="Andalus" pitchFamily="18" charset="-78"/>
                <a:cs typeface="Andalus" pitchFamily="18" charset="-78"/>
              </a:rPr>
              <a:t>and erythema nodosum. Other, less common </a:t>
            </a:r>
            <a:r>
              <a:rPr lang="en-US" sz="2000" dirty="0" smtClean="0">
                <a:latin typeface="Andalus" pitchFamily="18" charset="-78"/>
                <a:cs typeface="Andalus" pitchFamily="18" charset="-78"/>
              </a:rPr>
              <a:t>clinical presentations </a:t>
            </a:r>
            <a:r>
              <a:rPr lang="en-US" sz="2000" dirty="0">
                <a:latin typeface="Andalus" pitchFamily="18" charset="-78"/>
                <a:cs typeface="Andalus" pitchFamily="18" charset="-78"/>
              </a:rPr>
              <a:t>include exudative pharyngitis and, in </a:t>
            </a:r>
            <a:r>
              <a:rPr lang="en-US" sz="2000" dirty="0" smtClean="0">
                <a:latin typeface="Andalus" pitchFamily="18" charset="-78"/>
                <a:cs typeface="Andalus" pitchFamily="18" charset="-78"/>
              </a:rPr>
              <a:t>compromised patients</a:t>
            </a:r>
            <a:r>
              <a:rPr lang="en-US" sz="2000" dirty="0">
                <a:latin typeface="Andalus" pitchFamily="18" charset="-78"/>
                <a:cs typeface="Andalus" pitchFamily="18" charset="-78"/>
              </a:rPr>
              <a:t>, septicemia.</a:t>
            </a:r>
            <a:endParaRPr lang="ar-IQ" sz="2000" dirty="0">
              <a:latin typeface="Andalus" pitchFamily="18" charset="-78"/>
              <a:cs typeface="Andalus" pitchFamily="18" charset="-78"/>
            </a:endParaRPr>
          </a:p>
        </p:txBody>
      </p:sp>
    </p:spTree>
    <p:extLst>
      <p:ext uri="{BB962C8B-B14F-4D97-AF65-F5344CB8AC3E}">
        <p14:creationId xmlns:p14="http://schemas.microsoft.com/office/powerpoint/2010/main" val="1010393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4120502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3600" b="1" dirty="0"/>
              <a:t>B. Laboratory identification</a:t>
            </a:r>
            <a:endParaRPr lang="ar-IQ" sz="3600" dirty="0"/>
          </a:p>
        </p:txBody>
      </p:sp>
      <p:sp>
        <p:nvSpPr>
          <p:cNvPr id="3" name="Content Placeholder 2"/>
          <p:cNvSpPr>
            <a:spLocks noGrp="1"/>
          </p:cNvSpPr>
          <p:nvPr>
            <p:ph idx="1"/>
          </p:nvPr>
        </p:nvSpPr>
        <p:spPr>
          <a:xfrm>
            <a:off x="457200" y="914401"/>
            <a:ext cx="8229600" cy="4191000"/>
          </a:xfrm>
        </p:spPr>
        <p:txBody>
          <a:bodyPr>
            <a:normAutofit/>
          </a:bodyPr>
          <a:lstStyle/>
          <a:p>
            <a:pPr marL="0" indent="0" algn="l">
              <a:lnSpc>
                <a:spcPct val="150000"/>
              </a:lnSpc>
              <a:buNone/>
            </a:pPr>
            <a:r>
              <a:rPr lang="en-US" sz="2800" dirty="0">
                <a:solidFill>
                  <a:srgbClr val="00B0F0"/>
                </a:solidFill>
                <a:latin typeface="Andalus" pitchFamily="18" charset="-78"/>
                <a:cs typeface="Andalus" pitchFamily="18" charset="-78"/>
              </a:rPr>
              <a:t>Yersinia can be cultured from appropriate specimens on </a:t>
            </a:r>
            <a:r>
              <a:rPr lang="en-US" sz="2800" dirty="0" smtClean="0">
                <a:solidFill>
                  <a:srgbClr val="00B0F0"/>
                </a:solidFill>
                <a:latin typeface="Andalus" pitchFamily="18" charset="-78"/>
                <a:cs typeface="Andalus" pitchFamily="18" charset="-78"/>
              </a:rPr>
              <a:t>MacConkey</a:t>
            </a:r>
            <a:r>
              <a:rPr lang="en-US" sz="2800" dirty="0">
                <a:solidFill>
                  <a:srgbClr val="00B0F0"/>
                </a:solidFill>
                <a:latin typeface="Andalus" pitchFamily="18" charset="-78"/>
                <a:cs typeface="Andalus" pitchFamily="18" charset="-78"/>
              </a:rPr>
              <a:t> </a:t>
            </a:r>
            <a:r>
              <a:rPr lang="en-US" sz="2800" dirty="0" smtClean="0">
                <a:solidFill>
                  <a:srgbClr val="00B0F0"/>
                </a:solidFill>
                <a:latin typeface="Andalus" pitchFamily="18" charset="-78"/>
                <a:cs typeface="Andalus" pitchFamily="18" charset="-78"/>
              </a:rPr>
              <a:t>or </a:t>
            </a:r>
            <a:r>
              <a:rPr lang="en-US" sz="2800" dirty="0">
                <a:solidFill>
                  <a:srgbClr val="00B0F0"/>
                </a:solidFill>
                <a:latin typeface="Andalus" pitchFamily="18" charset="-78"/>
                <a:cs typeface="Andalus" pitchFamily="18" charset="-78"/>
              </a:rPr>
              <a:t>cefsulodin-irgasan-novobiocin (CIN, a medium selective </a:t>
            </a:r>
            <a:r>
              <a:rPr lang="en-US" sz="2800" dirty="0" smtClean="0">
                <a:solidFill>
                  <a:srgbClr val="00B0F0"/>
                </a:solidFill>
                <a:latin typeface="Andalus" pitchFamily="18" charset="-78"/>
                <a:cs typeface="Andalus" pitchFamily="18" charset="-78"/>
              </a:rPr>
              <a:t>for Yersinia</a:t>
            </a:r>
            <a:r>
              <a:rPr lang="en-US" sz="2800" dirty="0">
                <a:solidFill>
                  <a:srgbClr val="00B0F0"/>
                </a:solidFill>
                <a:latin typeface="Andalus" pitchFamily="18" charset="-78"/>
                <a:cs typeface="Andalus" pitchFamily="18" charset="-78"/>
              </a:rPr>
              <a:t>) agars. Identification is based on biochemical screening. In</a:t>
            </a:r>
          </a:p>
          <a:p>
            <a:pPr marL="0" indent="0" algn="l">
              <a:lnSpc>
                <a:spcPct val="150000"/>
              </a:lnSpc>
              <a:buNone/>
            </a:pPr>
            <a:r>
              <a:rPr lang="en-US" sz="2800" dirty="0">
                <a:solidFill>
                  <a:srgbClr val="00B0F0"/>
                </a:solidFill>
                <a:latin typeface="Andalus" pitchFamily="18" charset="-78"/>
                <a:cs typeface="Andalus" pitchFamily="18" charset="-78"/>
              </a:rPr>
              <a:t>the absence of a positive culture, serologic tests for </a:t>
            </a:r>
            <a:r>
              <a:rPr lang="en-US" sz="2800" dirty="0" smtClean="0">
                <a:solidFill>
                  <a:srgbClr val="00B0F0"/>
                </a:solidFill>
                <a:latin typeface="Andalus" pitchFamily="18" charset="-78"/>
                <a:cs typeface="Andalus" pitchFamily="18" charset="-78"/>
              </a:rPr>
              <a:t>anti-Yersinia antibodies </a:t>
            </a:r>
            <a:r>
              <a:rPr lang="en-US" sz="2800" dirty="0">
                <a:solidFill>
                  <a:srgbClr val="00B0F0"/>
                </a:solidFill>
                <a:latin typeface="Andalus" pitchFamily="18" charset="-78"/>
                <a:cs typeface="Andalus" pitchFamily="18" charset="-78"/>
              </a:rPr>
              <a:t>may assist in diagnosis.</a:t>
            </a:r>
            <a:endParaRPr lang="ar-IQ" sz="2800" dirty="0">
              <a:solidFill>
                <a:srgbClr val="00B0F0"/>
              </a:solidFill>
              <a:latin typeface="Andalus" pitchFamily="18" charset="-78"/>
              <a:cs typeface="Andalus" pitchFamily="18" charset="-78"/>
            </a:endParaRPr>
          </a:p>
        </p:txBody>
      </p:sp>
    </p:spTree>
    <p:extLst>
      <p:ext uri="{BB962C8B-B14F-4D97-AF65-F5344CB8AC3E}">
        <p14:creationId xmlns:p14="http://schemas.microsoft.com/office/powerpoint/2010/main" val="3017610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39762"/>
          </a:xfrm>
        </p:spPr>
        <p:txBody>
          <a:bodyPr>
            <a:normAutofit fontScale="90000"/>
          </a:bodyPr>
          <a:lstStyle/>
          <a:p>
            <a:r>
              <a:rPr lang="en-US" b="1" dirty="0"/>
              <a:t>C. Treatment and prevention</a:t>
            </a:r>
            <a:endParaRPr lang="ar-IQ" dirty="0"/>
          </a:p>
        </p:txBody>
      </p:sp>
      <p:sp>
        <p:nvSpPr>
          <p:cNvPr id="3" name="Content Placeholder 2"/>
          <p:cNvSpPr>
            <a:spLocks noGrp="1"/>
          </p:cNvSpPr>
          <p:nvPr>
            <p:ph idx="1"/>
          </p:nvPr>
        </p:nvSpPr>
        <p:spPr>
          <a:xfrm>
            <a:off x="457200" y="1524000"/>
            <a:ext cx="8229600" cy="4724400"/>
          </a:xfrm>
        </p:spPr>
        <p:txBody>
          <a:bodyPr>
            <a:normAutofit/>
          </a:bodyPr>
          <a:lstStyle/>
          <a:p>
            <a:pPr marL="0" indent="0" algn="l">
              <a:spcBef>
                <a:spcPts val="0"/>
              </a:spcBef>
              <a:buNone/>
            </a:pPr>
            <a:r>
              <a:rPr lang="en-US" sz="3200" dirty="0">
                <a:latin typeface="Andalus" pitchFamily="18" charset="-78"/>
                <a:cs typeface="Andalus" pitchFamily="18" charset="-78"/>
              </a:rPr>
              <a:t>Reducing infections and outbreaks rests on measures to limit </a:t>
            </a:r>
            <a:r>
              <a:rPr lang="en-US" sz="3200" dirty="0" smtClean="0">
                <a:latin typeface="Andalus" pitchFamily="18" charset="-78"/>
                <a:cs typeface="Andalus" pitchFamily="18" charset="-78"/>
              </a:rPr>
              <a:t>potential contamination </a:t>
            </a:r>
            <a:r>
              <a:rPr lang="en-US" sz="3200" dirty="0">
                <a:latin typeface="Andalus" pitchFamily="18" charset="-78"/>
                <a:cs typeface="Andalus" pitchFamily="18" charset="-78"/>
              </a:rPr>
              <a:t>of meat, ensuring its proper handling </a:t>
            </a:r>
            <a:r>
              <a:rPr lang="en-US" sz="3200" dirty="0" smtClean="0">
                <a:latin typeface="Andalus" pitchFamily="18" charset="-78"/>
                <a:cs typeface="Andalus" pitchFamily="18" charset="-78"/>
              </a:rPr>
              <a:t>and preparation. Antibiotic </a:t>
            </a:r>
            <a:r>
              <a:rPr lang="en-US" sz="3200" dirty="0">
                <a:latin typeface="Andalus" pitchFamily="18" charset="-78"/>
                <a:cs typeface="Andalus" pitchFamily="18" charset="-78"/>
              </a:rPr>
              <a:t>therapy (</a:t>
            </a:r>
            <a:r>
              <a:rPr lang="en-US" sz="3200" dirty="0" smtClean="0">
                <a:latin typeface="Andalus" pitchFamily="18" charset="-78"/>
                <a:cs typeface="Andalus" pitchFamily="18" charset="-78"/>
              </a:rPr>
              <a:t>for example</a:t>
            </a:r>
            <a:r>
              <a:rPr lang="en-US" sz="3200" dirty="0">
                <a:latin typeface="Andalus" pitchFamily="18" charset="-78"/>
                <a:cs typeface="Andalus" pitchFamily="18" charset="-78"/>
              </a:rPr>
              <a:t>, with ciprofloxacin </a:t>
            </a:r>
            <a:r>
              <a:rPr lang="en-US" sz="3200" dirty="0" smtClean="0">
                <a:latin typeface="Andalus" pitchFamily="18" charset="-78"/>
                <a:cs typeface="Andalus" pitchFamily="18" charset="-78"/>
              </a:rPr>
              <a:t>or trimethoprim -sulfamethoxazole</a:t>
            </a:r>
            <a:r>
              <a:rPr lang="en-US" sz="3200" dirty="0">
                <a:latin typeface="Andalus" pitchFamily="18" charset="-78"/>
                <a:cs typeface="Andalus" pitchFamily="18" charset="-78"/>
              </a:rPr>
              <a:t>) is essential for systemic </a:t>
            </a:r>
            <a:r>
              <a:rPr lang="en-US" sz="3200" dirty="0" smtClean="0">
                <a:latin typeface="Andalus" pitchFamily="18" charset="-78"/>
                <a:cs typeface="Andalus" pitchFamily="18" charset="-78"/>
              </a:rPr>
              <a:t>disease </a:t>
            </a:r>
            <a:r>
              <a:rPr lang="en-US" sz="3200" dirty="0">
                <a:latin typeface="Andalus" pitchFamily="18" charset="-78"/>
                <a:cs typeface="Andalus" pitchFamily="18" charset="-78"/>
              </a:rPr>
              <a:t>(sepsis), but is of questionable value for self-limited diseases </a:t>
            </a:r>
            <a:r>
              <a:rPr lang="en-US" sz="3200" dirty="0" smtClean="0">
                <a:latin typeface="Andalus" pitchFamily="18" charset="-78"/>
                <a:cs typeface="Andalus" pitchFamily="18" charset="-78"/>
              </a:rPr>
              <a:t>such as </a:t>
            </a:r>
            <a:r>
              <a:rPr lang="en-US" sz="3200" dirty="0">
                <a:latin typeface="Andalus" pitchFamily="18" charset="-78"/>
                <a:cs typeface="Andalus" pitchFamily="18" charset="-78"/>
              </a:rPr>
              <a:t>enterocolitis</a:t>
            </a:r>
            <a:r>
              <a:rPr lang="en-US" sz="3600" dirty="0">
                <a:solidFill>
                  <a:srgbClr val="FF0000"/>
                </a:solidFill>
                <a:latin typeface="Andalus" pitchFamily="18" charset="-78"/>
                <a:cs typeface="Andalus" pitchFamily="18" charset="-78"/>
              </a:rPr>
              <a:t> </a:t>
            </a:r>
            <a:r>
              <a:rPr lang="en-US" dirty="0" smtClean="0">
                <a:solidFill>
                  <a:srgbClr val="FF0000"/>
                </a:solidFill>
                <a:latin typeface="Andalus" pitchFamily="18" charset="-78"/>
                <a:cs typeface="Andalus" pitchFamily="18" charset="-78"/>
              </a:rPr>
              <a:t>.</a:t>
            </a:r>
            <a:endParaRPr lang="ar-IQ" dirty="0">
              <a:solidFill>
                <a:srgbClr val="FF0000"/>
              </a:solidFill>
              <a:latin typeface="Andalus" pitchFamily="18" charset="-78"/>
              <a:cs typeface="Andalus" pitchFamily="18" charset="-78"/>
            </a:endParaRPr>
          </a:p>
        </p:txBody>
      </p:sp>
    </p:spTree>
    <p:extLst>
      <p:ext uri="{BB962C8B-B14F-4D97-AF65-F5344CB8AC3E}">
        <p14:creationId xmlns:p14="http://schemas.microsoft.com/office/powerpoint/2010/main" val="550923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715962"/>
          </a:xfrm>
        </p:spPr>
        <p:txBody>
          <a:bodyPr>
            <a:normAutofit fontScale="90000"/>
          </a:bodyPr>
          <a:lstStyle/>
          <a:p>
            <a:r>
              <a:rPr lang="en-US" b="1" dirty="0"/>
              <a:t>HELICOBACTER</a:t>
            </a:r>
            <a:endParaRPr lang="ar-IQ" dirty="0"/>
          </a:p>
        </p:txBody>
      </p:sp>
      <p:sp>
        <p:nvSpPr>
          <p:cNvPr id="3" name="Content Placeholder 2"/>
          <p:cNvSpPr>
            <a:spLocks noGrp="1"/>
          </p:cNvSpPr>
          <p:nvPr>
            <p:ph idx="1"/>
          </p:nvPr>
        </p:nvSpPr>
        <p:spPr>
          <a:xfrm>
            <a:off x="457200" y="1981200"/>
            <a:ext cx="8229600" cy="4190999"/>
          </a:xfrm>
        </p:spPr>
        <p:txBody>
          <a:bodyPr>
            <a:normAutofit/>
          </a:bodyPr>
          <a:lstStyle/>
          <a:p>
            <a:pPr marL="0" indent="0" algn="l">
              <a:buNone/>
            </a:pPr>
            <a:r>
              <a:rPr lang="en-US" dirty="0">
                <a:latin typeface="Andalus" pitchFamily="18" charset="-78"/>
                <a:cs typeface="Andalus" pitchFamily="18" charset="-78"/>
              </a:rPr>
              <a:t>Members of the genus Helicobacter are curved or spiral </a:t>
            </a:r>
            <a:r>
              <a:rPr lang="en-US" dirty="0" smtClean="0">
                <a:latin typeface="Andalus" pitchFamily="18" charset="-78"/>
                <a:cs typeface="Andalus" pitchFamily="18" charset="-78"/>
              </a:rPr>
              <a:t>organisms . </a:t>
            </a:r>
            <a:r>
              <a:rPr lang="en-US" dirty="0">
                <a:latin typeface="Andalus" pitchFamily="18" charset="-78"/>
                <a:cs typeface="Andalus" pitchFamily="18" charset="-78"/>
              </a:rPr>
              <a:t>They have a rapid, corkscrew motility resulting from </a:t>
            </a:r>
            <a:r>
              <a:rPr lang="en-US" dirty="0" smtClean="0">
                <a:latin typeface="Andalus" pitchFamily="18" charset="-78"/>
                <a:cs typeface="Andalus" pitchFamily="18" charset="-78"/>
              </a:rPr>
              <a:t>multiple polar </a:t>
            </a:r>
            <a:r>
              <a:rPr lang="en-US" dirty="0">
                <a:latin typeface="Andalus" pitchFamily="18" charset="-78"/>
                <a:cs typeface="Andalus" pitchFamily="18" charset="-78"/>
              </a:rPr>
              <a:t>flagella. </a:t>
            </a:r>
            <a:r>
              <a:rPr lang="en-US" i="1" dirty="0">
                <a:latin typeface="Andalus" pitchFamily="18" charset="-78"/>
                <a:cs typeface="Andalus" pitchFamily="18" charset="-78"/>
              </a:rPr>
              <a:t>Helicobacter pylori</a:t>
            </a:r>
            <a:r>
              <a:rPr lang="en-US" dirty="0">
                <a:latin typeface="Andalus" pitchFamily="18" charset="-78"/>
                <a:cs typeface="Andalus" pitchFamily="18" charset="-78"/>
              </a:rPr>
              <a:t>, the species of human </a:t>
            </a:r>
            <a:r>
              <a:rPr lang="en-US" dirty="0" smtClean="0">
                <a:latin typeface="Andalus" pitchFamily="18" charset="-78"/>
                <a:cs typeface="Andalus" pitchFamily="18" charset="-78"/>
              </a:rPr>
              <a:t>significance, is </a:t>
            </a:r>
            <a:r>
              <a:rPr lang="en-US" dirty="0">
                <a:latin typeface="Andalus" pitchFamily="18" charset="-78"/>
                <a:cs typeface="Andalus" pitchFamily="18" charset="-78"/>
              </a:rPr>
              <a:t>microaerophilic, and produces urease. It causes </a:t>
            </a:r>
            <a:r>
              <a:rPr lang="en-US" dirty="0" smtClean="0">
                <a:latin typeface="Andalus" pitchFamily="18" charset="-78"/>
                <a:cs typeface="Andalus" pitchFamily="18" charset="-78"/>
              </a:rPr>
              <a:t>acute gastritis </a:t>
            </a:r>
            <a:r>
              <a:rPr lang="en-US" dirty="0">
                <a:latin typeface="Andalus" pitchFamily="18" charset="-78"/>
                <a:cs typeface="Andalus" pitchFamily="18" charset="-78"/>
              </a:rPr>
              <a:t>and duodenal and gastric ulcers. H. pylori (and several </a:t>
            </a:r>
            <a:r>
              <a:rPr lang="en-US" dirty="0" smtClean="0">
                <a:latin typeface="Andalus" pitchFamily="18" charset="-78"/>
                <a:cs typeface="Andalus" pitchFamily="18" charset="-78"/>
              </a:rPr>
              <a:t>other Helicobacter </a:t>
            </a:r>
            <a:r>
              <a:rPr lang="en-US" dirty="0">
                <a:latin typeface="Andalus" pitchFamily="18" charset="-78"/>
                <a:cs typeface="Andalus" pitchFamily="18" charset="-78"/>
              </a:rPr>
              <a:t>species) are unusual in their ability to colonize the </a:t>
            </a:r>
            <a:r>
              <a:rPr lang="en-US" dirty="0" smtClean="0">
                <a:latin typeface="Andalus" pitchFamily="18" charset="-78"/>
                <a:cs typeface="Andalus" pitchFamily="18" charset="-78"/>
              </a:rPr>
              <a:t>stomach, where </a:t>
            </a:r>
            <a:r>
              <a:rPr lang="en-US" dirty="0">
                <a:latin typeface="Andalus" pitchFamily="18" charset="-78"/>
                <a:cs typeface="Andalus" pitchFamily="18" charset="-78"/>
              </a:rPr>
              <a:t>low pH normally protects against bacterial infection. </a:t>
            </a:r>
            <a:r>
              <a:rPr lang="en-US" i="1" dirty="0" smtClean="0">
                <a:latin typeface="Andalus" pitchFamily="18" charset="-78"/>
                <a:cs typeface="Andalus" pitchFamily="18" charset="-78"/>
              </a:rPr>
              <a:t>H. pylori </a:t>
            </a:r>
            <a:r>
              <a:rPr lang="en-US" dirty="0">
                <a:latin typeface="Andalus" pitchFamily="18" charset="-78"/>
                <a:cs typeface="Andalus" pitchFamily="18" charset="-78"/>
              </a:rPr>
              <a:t>infections are relatively common and worldwide in distribution</a:t>
            </a:r>
            <a:r>
              <a:rPr lang="en-US" dirty="0">
                <a:solidFill>
                  <a:srgbClr val="FF0000"/>
                </a:solidFill>
                <a:latin typeface="Andalus" pitchFamily="18" charset="-78"/>
                <a:cs typeface="Andalus" pitchFamily="18" charset="-78"/>
              </a:rPr>
              <a:t>.</a:t>
            </a:r>
            <a:endParaRPr lang="ar-IQ" dirty="0">
              <a:solidFill>
                <a:srgbClr val="FF0000"/>
              </a:solidFill>
              <a:latin typeface="Andalus" pitchFamily="18" charset="-78"/>
              <a:cs typeface="Andalus" pitchFamily="18" charset="-78"/>
            </a:endParaRPr>
          </a:p>
        </p:txBody>
      </p:sp>
    </p:spTree>
    <p:extLst>
      <p:ext uri="{BB962C8B-B14F-4D97-AF65-F5344CB8AC3E}">
        <p14:creationId xmlns:p14="http://schemas.microsoft.com/office/powerpoint/2010/main" val="38511435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 Pathogenesis</a:t>
            </a:r>
            <a:endParaRPr lang="ar-IQ" dirty="0"/>
          </a:p>
        </p:txBody>
      </p:sp>
      <p:sp>
        <p:nvSpPr>
          <p:cNvPr id="3" name="Content Placeholder 2"/>
          <p:cNvSpPr>
            <a:spLocks noGrp="1"/>
          </p:cNvSpPr>
          <p:nvPr>
            <p:ph idx="1"/>
          </p:nvPr>
        </p:nvSpPr>
        <p:spPr/>
        <p:txBody>
          <a:bodyPr>
            <a:normAutofit fontScale="77500" lnSpcReduction="20000"/>
          </a:bodyPr>
          <a:lstStyle/>
          <a:p>
            <a:pPr marL="0" indent="0" algn="l">
              <a:buNone/>
            </a:pPr>
            <a:r>
              <a:rPr lang="en-US" dirty="0">
                <a:latin typeface="Andalus" pitchFamily="18" charset="-78"/>
                <a:cs typeface="Andalus" pitchFamily="18" charset="-78"/>
              </a:rPr>
              <a:t>Transmission of H. pylori is thought to be from person to person,</a:t>
            </a:r>
          </a:p>
          <a:p>
            <a:pPr marL="0" indent="0" algn="l">
              <a:buNone/>
            </a:pPr>
            <a:r>
              <a:rPr lang="en-US" dirty="0">
                <a:latin typeface="Andalus" pitchFamily="18" charset="-78"/>
                <a:cs typeface="Andalus" pitchFamily="18" charset="-78"/>
              </a:rPr>
              <a:t>because the organism has not been isolated from food or water.</a:t>
            </a:r>
          </a:p>
          <a:p>
            <a:pPr marL="0" indent="0" algn="l">
              <a:buNone/>
            </a:pPr>
            <a:r>
              <a:rPr lang="en-US" dirty="0">
                <a:latin typeface="Andalus" pitchFamily="18" charset="-78"/>
                <a:cs typeface="Andalus" pitchFamily="18" charset="-78"/>
              </a:rPr>
              <a:t>Untreated, infections tend to be chronic, even lifelong. H. pylori colonizes</a:t>
            </a:r>
          </a:p>
          <a:p>
            <a:pPr marL="0" indent="0" algn="l">
              <a:buNone/>
            </a:pPr>
            <a:r>
              <a:rPr lang="en-US" dirty="0">
                <a:latin typeface="Andalus" pitchFamily="18" charset="-78"/>
                <a:cs typeface="Andalus" pitchFamily="18" charset="-78"/>
              </a:rPr>
              <a:t>gastric mucosal (epithelial) cells in the stomach and metaplastic</a:t>
            </a:r>
          </a:p>
          <a:p>
            <a:pPr marL="0" indent="0" algn="l">
              <a:buNone/>
            </a:pPr>
            <a:r>
              <a:rPr lang="en-US" dirty="0">
                <a:latin typeface="Andalus" pitchFamily="18" charset="-78"/>
                <a:cs typeface="Andalus" pitchFamily="18" charset="-78"/>
              </a:rPr>
              <a:t>gastric epithelium in the duodenum or esophagus but does not</a:t>
            </a:r>
          </a:p>
          <a:p>
            <a:pPr marL="0" indent="0" algn="l">
              <a:buNone/>
            </a:pPr>
            <a:r>
              <a:rPr lang="en-US" dirty="0">
                <a:latin typeface="Andalus" pitchFamily="18" charset="-78"/>
                <a:cs typeface="Andalus" pitchFamily="18" charset="-78"/>
              </a:rPr>
              <a:t>colonize the rest of the intestinal epithelium. The organism survives</a:t>
            </a:r>
          </a:p>
          <a:p>
            <a:pPr marL="0" indent="0" algn="l">
              <a:buNone/>
            </a:pPr>
            <a:r>
              <a:rPr lang="en-US" dirty="0">
                <a:latin typeface="Andalus" pitchFamily="18" charset="-78"/>
                <a:cs typeface="Andalus" pitchFamily="18" charset="-78"/>
              </a:rPr>
              <a:t>in the mucus layer that coats the epithelium and causes chronic</a:t>
            </a:r>
          </a:p>
          <a:p>
            <a:pPr marL="0" indent="0" algn="l">
              <a:buNone/>
            </a:pPr>
            <a:r>
              <a:rPr lang="en-US" dirty="0">
                <a:latin typeface="Andalus" pitchFamily="18" charset="-78"/>
                <a:cs typeface="Andalus" pitchFamily="18" charset="-78"/>
              </a:rPr>
              <a:t>inflammation of the mucosa </a:t>
            </a:r>
            <a:r>
              <a:rPr lang="en-US" dirty="0" smtClean="0">
                <a:latin typeface="Andalus" pitchFamily="18" charset="-78"/>
                <a:cs typeface="Andalus" pitchFamily="18" charset="-78"/>
              </a:rPr>
              <a:t>. </a:t>
            </a:r>
            <a:r>
              <a:rPr lang="en-US" dirty="0">
                <a:latin typeface="Andalus" pitchFamily="18" charset="-78"/>
                <a:cs typeface="Andalus" pitchFamily="18" charset="-78"/>
              </a:rPr>
              <a:t>Although the organism</a:t>
            </a:r>
          </a:p>
          <a:p>
            <a:pPr marL="0" indent="0" algn="l">
              <a:buNone/>
            </a:pPr>
            <a:r>
              <a:rPr lang="en-US" dirty="0">
                <a:latin typeface="Andalus" pitchFamily="18" charset="-78"/>
                <a:cs typeface="Andalus" pitchFamily="18" charset="-78"/>
              </a:rPr>
              <a:t>is noninvasive, it recruits and activates inflammatory cells. Urease</a:t>
            </a:r>
          </a:p>
          <a:p>
            <a:pPr marL="0" indent="0" algn="l">
              <a:buNone/>
            </a:pPr>
            <a:r>
              <a:rPr lang="en-US" dirty="0">
                <a:latin typeface="Andalus" pitchFamily="18" charset="-78"/>
                <a:cs typeface="Andalus" pitchFamily="18" charset="-78"/>
              </a:rPr>
              <a:t>released by H. pylori produces ammonia ions that neutralize stomach</a:t>
            </a:r>
          </a:p>
          <a:p>
            <a:pPr marL="0" indent="0" algn="l">
              <a:buNone/>
            </a:pPr>
            <a:r>
              <a:rPr lang="en-US" dirty="0">
                <a:latin typeface="Andalus" pitchFamily="18" charset="-78"/>
                <a:cs typeface="Andalus" pitchFamily="18" charset="-78"/>
              </a:rPr>
              <a:t>acid in the vicinity of the organism, favoring bacterial multiplication.</a:t>
            </a:r>
          </a:p>
          <a:p>
            <a:pPr marL="0" indent="0" algn="l">
              <a:buNone/>
            </a:pPr>
            <a:r>
              <a:rPr lang="en-US" dirty="0">
                <a:latin typeface="Andalus" pitchFamily="18" charset="-78"/>
                <a:cs typeface="Andalus" pitchFamily="18" charset="-78"/>
              </a:rPr>
              <a:t>Ammonia may also both cause injury and potentiate the effects</a:t>
            </a:r>
          </a:p>
          <a:p>
            <a:pPr marL="0" indent="0" algn="l">
              <a:buNone/>
            </a:pPr>
            <a:r>
              <a:rPr lang="en-US" dirty="0">
                <a:latin typeface="Andalus" pitchFamily="18" charset="-78"/>
                <a:cs typeface="Andalus" pitchFamily="18" charset="-78"/>
              </a:rPr>
              <a:t>of a </a:t>
            </a:r>
            <a:r>
              <a:rPr lang="en-US" dirty="0" err="1">
                <a:latin typeface="Andalus" pitchFamily="18" charset="-78"/>
                <a:cs typeface="Andalus" pitchFamily="18" charset="-78"/>
              </a:rPr>
              <a:t>cytotoxin</a:t>
            </a:r>
            <a:r>
              <a:rPr lang="en-US" dirty="0">
                <a:latin typeface="Andalus" pitchFamily="18" charset="-78"/>
                <a:cs typeface="Andalus" pitchFamily="18" charset="-78"/>
              </a:rPr>
              <a:t> produced by </a:t>
            </a:r>
            <a:r>
              <a:rPr lang="en-US" i="1" dirty="0">
                <a:latin typeface="Andalus" pitchFamily="18" charset="-78"/>
                <a:cs typeface="Andalus" pitchFamily="18" charset="-78"/>
              </a:rPr>
              <a:t>H. pylori</a:t>
            </a:r>
            <a:r>
              <a:rPr lang="en-US" dirty="0">
                <a:solidFill>
                  <a:srgbClr val="FF0000"/>
                </a:solidFill>
                <a:latin typeface="Andalus" pitchFamily="18" charset="-78"/>
                <a:cs typeface="Andalus" pitchFamily="18" charset="-78"/>
              </a:rPr>
              <a:t>.</a:t>
            </a:r>
            <a:endParaRPr lang="ar-IQ" dirty="0">
              <a:solidFill>
                <a:srgbClr val="FF0000"/>
              </a:solidFill>
              <a:latin typeface="Andalus" pitchFamily="18" charset="-78"/>
              <a:cs typeface="Andalus" pitchFamily="18" charset="-78"/>
            </a:endParaRPr>
          </a:p>
        </p:txBody>
      </p:sp>
    </p:spTree>
    <p:extLst>
      <p:ext uri="{BB962C8B-B14F-4D97-AF65-F5344CB8AC3E}">
        <p14:creationId xmlns:p14="http://schemas.microsoft.com/office/powerpoint/2010/main" val="8229047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2362200"/>
            <a:ext cx="8229600" cy="4160520"/>
          </a:xfrm>
        </p:spPr>
        <p:txBody>
          <a:bodyPr/>
          <a:lstStyle/>
          <a:p>
            <a:endParaRPr lang="ar-IQ"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44034"/>
            <a:ext cx="9143999"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1213516" y="5715000"/>
            <a:ext cx="6392263" cy="646331"/>
          </a:xfrm>
          <a:prstGeom prst="rect">
            <a:avLst/>
          </a:prstGeom>
        </p:spPr>
        <p:txBody>
          <a:bodyPr wrap="none">
            <a:spAutoFit/>
          </a:bodyPr>
          <a:lstStyle/>
          <a:p>
            <a:r>
              <a:rPr lang="en-US" dirty="0"/>
              <a:t>Lippincott’s Illustrated </a:t>
            </a:r>
            <a:r>
              <a:rPr lang="en-US" dirty="0" err="1" smtClean="0"/>
              <a:t>Reviews:Microbiolog</a:t>
            </a:r>
            <a:r>
              <a:rPr lang="en-US" dirty="0" smtClean="0"/>
              <a:t> Third Edition 2013</a:t>
            </a:r>
            <a:endParaRPr lang="en-US" dirty="0"/>
          </a:p>
          <a:p>
            <a:endParaRPr lang="en-US" dirty="0"/>
          </a:p>
        </p:txBody>
      </p:sp>
    </p:spTree>
    <p:extLst>
      <p:ext uri="{BB962C8B-B14F-4D97-AF65-F5344CB8AC3E}">
        <p14:creationId xmlns:p14="http://schemas.microsoft.com/office/powerpoint/2010/main" val="38406737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2250</TotalTime>
  <Words>1006</Words>
  <Application>Microsoft Office PowerPoint</Application>
  <PresentationFormat>On-screen Show (4:3)</PresentationFormat>
  <Paragraphs>41</Paragraphs>
  <Slides>13</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Andalus</vt:lpstr>
      <vt:lpstr>Arial</vt:lpstr>
      <vt:lpstr>Calibri</vt:lpstr>
      <vt:lpstr>Constantia</vt:lpstr>
      <vt:lpstr>Majalla UI</vt:lpstr>
      <vt:lpstr>MyriadPro-Bold</vt:lpstr>
      <vt:lpstr>Traditional Arabic</vt:lpstr>
      <vt:lpstr>Wingdings 2</vt:lpstr>
      <vt:lpstr>تدفق</vt:lpstr>
      <vt:lpstr>YERSINIA&amp;HELICOBACTER</vt:lpstr>
      <vt:lpstr>YERSINIA</vt:lpstr>
      <vt:lpstr>A. Pathogenesis and clinical significance</vt:lpstr>
      <vt:lpstr>PowerPoint Presentation</vt:lpstr>
      <vt:lpstr>B. Laboratory identification</vt:lpstr>
      <vt:lpstr>C. Treatment and prevention</vt:lpstr>
      <vt:lpstr>HELICOBACTER</vt:lpstr>
      <vt:lpstr>A. Pathogenesis</vt:lpstr>
      <vt:lpstr>PowerPoint Presentation</vt:lpstr>
      <vt:lpstr>B. Clinical significance</vt:lpstr>
      <vt:lpstr>C. Laboratory identification</vt:lpstr>
      <vt:lpstr>D. Treatment and prevention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YERSINIA</dc:title>
  <dc:creator>Dr.Najdat</dc:creator>
  <cp:lastModifiedBy>computer science</cp:lastModifiedBy>
  <cp:revision>26</cp:revision>
  <dcterms:created xsi:type="dcterms:W3CDTF">2006-08-16T00:00:00Z</dcterms:created>
  <dcterms:modified xsi:type="dcterms:W3CDTF">2019-01-08T07:27:05Z</dcterms:modified>
</cp:coreProperties>
</file>