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72" r:id="rId8"/>
    <p:sldId id="262" r:id="rId9"/>
    <p:sldId id="276" r:id="rId10"/>
    <p:sldId id="263" r:id="rId11"/>
    <p:sldId id="264" r:id="rId12"/>
    <p:sldId id="265" r:id="rId13"/>
    <p:sldId id="266" r:id="rId14"/>
    <p:sldId id="277" r:id="rId15"/>
    <p:sldId id="268" r:id="rId16"/>
    <p:sldId id="273" r:id="rId17"/>
    <p:sldId id="274" r:id="rId18"/>
    <p:sldId id="269" r:id="rId19"/>
    <p:sldId id="275"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630"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F5DF81B0-6B3E-4D8E-B7CA-10B7B81DDAC7}" type="datetimeFigureOut">
              <a:rPr lang="en-US" smtClean="0"/>
              <a:pPr/>
              <a:t>11/13/2018</a:t>
            </a:fld>
            <a:endParaRPr lang="en-US"/>
          </a:p>
        </p:txBody>
      </p:sp>
      <p:sp>
        <p:nvSpPr>
          <p:cNvPr id="17" name="عنصر نائب للتذييل 16"/>
          <p:cNvSpPr>
            <a:spLocks noGrp="1"/>
          </p:cNvSpPr>
          <p:nvPr>
            <p:ph type="ftr" sz="quarter" idx="11"/>
          </p:nvPr>
        </p:nvSpPr>
        <p:spPr>
          <a:xfrm>
            <a:off x="5410200" y="4205288"/>
            <a:ext cx="1295400" cy="457200"/>
          </a:xfrm>
        </p:spPr>
        <p:txBody>
          <a:bodyPr/>
          <a:lstStyle/>
          <a:p>
            <a:endParaRPr lang="en-US"/>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E04EC77D-D595-4FC0-A3BA-C1B3690323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5DF81B0-6B3E-4D8E-B7CA-10B7B81DDAC7}" type="datetimeFigureOut">
              <a:rPr lang="en-US" smtClean="0"/>
              <a:pPr/>
              <a:t>11/13/2018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04EC77D-D595-4FC0-A3BA-C1B3690323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5DF81B0-6B3E-4D8E-B7CA-10B7B81DDAC7}" type="datetimeFigureOut">
              <a:rPr lang="en-US" smtClean="0"/>
              <a:pPr/>
              <a:t>11/13/2018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04EC77D-D595-4FC0-A3BA-C1B3690323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5DF81B0-6B3E-4D8E-B7CA-10B7B81DDAC7}" type="datetimeFigureOut">
              <a:rPr lang="en-US" smtClean="0"/>
              <a:pPr/>
              <a:t>11/13/2018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04EC77D-D595-4FC0-A3BA-C1B3690323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5DF81B0-6B3E-4D8E-B7CA-10B7B81DDAC7}" type="datetimeFigureOut">
              <a:rPr lang="en-US" smtClean="0"/>
              <a:pPr/>
              <a:t>11/13/2018</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04EC77D-D595-4FC0-A3BA-C1B3690323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5DF81B0-6B3E-4D8E-B7CA-10B7B81DDAC7}" type="datetimeFigureOut">
              <a:rPr lang="en-US" smtClean="0"/>
              <a:pPr/>
              <a:t>11/13/2018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04EC77D-D595-4FC0-A3BA-C1B3690323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F5DF81B0-6B3E-4D8E-B7CA-10B7B81DDAC7}" type="datetimeFigureOut">
              <a:rPr lang="en-US" smtClean="0"/>
              <a:pPr/>
              <a:t>11/13/2018</a:t>
            </a:fld>
            <a:endParaRPr lang="en-US"/>
          </a:p>
        </p:txBody>
      </p:sp>
      <p:sp>
        <p:nvSpPr>
          <p:cNvPr id="27" name="عنصر نائب لرقم الشريحة 26"/>
          <p:cNvSpPr>
            <a:spLocks noGrp="1"/>
          </p:cNvSpPr>
          <p:nvPr>
            <p:ph type="sldNum" sz="quarter" idx="11"/>
          </p:nvPr>
        </p:nvSpPr>
        <p:spPr/>
        <p:txBody>
          <a:bodyPr rtlCol="0"/>
          <a:lstStyle/>
          <a:p>
            <a:fld id="{E04EC77D-D595-4FC0-A3BA-C1B369032373}" type="slidenum">
              <a:rPr lang="en-US" smtClean="0"/>
              <a:pPr/>
              <a:t>‹#›</a:t>
            </a:fld>
            <a:endParaRPr lang="en-US"/>
          </a:p>
        </p:txBody>
      </p:sp>
      <p:sp>
        <p:nvSpPr>
          <p:cNvPr id="28" name="عنصر نائب للتذييل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F5DF81B0-6B3E-4D8E-B7CA-10B7B81DDAC7}" type="datetimeFigureOut">
              <a:rPr lang="en-US" smtClean="0"/>
              <a:pPr/>
              <a:t>11/13/2018</a:t>
            </a:fld>
            <a:endParaRPr lang="en-US"/>
          </a:p>
        </p:txBody>
      </p:sp>
      <p:sp>
        <p:nvSpPr>
          <p:cNvPr id="4" name="عنصر نائب للتذييل 3"/>
          <p:cNvSpPr>
            <a:spLocks noGrp="1"/>
          </p:cNvSpPr>
          <p:nvPr>
            <p:ph type="ftr" sz="quarter" idx="11"/>
          </p:nvPr>
        </p:nvSpPr>
        <p:spPr>
          <a:xfrm>
            <a:off x="5257800" y="612648"/>
            <a:ext cx="1325880" cy="457200"/>
          </a:xfrm>
        </p:spPr>
        <p:txBody>
          <a:bodyPr/>
          <a:lstStyle/>
          <a:p>
            <a:endParaRPr lang="en-US"/>
          </a:p>
        </p:txBody>
      </p:sp>
      <p:sp>
        <p:nvSpPr>
          <p:cNvPr id="5" name="عنصر نائب لرقم الشريحة 4"/>
          <p:cNvSpPr>
            <a:spLocks noGrp="1"/>
          </p:cNvSpPr>
          <p:nvPr>
            <p:ph type="sldNum" sz="quarter" idx="12"/>
          </p:nvPr>
        </p:nvSpPr>
        <p:spPr>
          <a:xfrm>
            <a:off x="8174736" y="2272"/>
            <a:ext cx="762000" cy="365760"/>
          </a:xfrm>
        </p:spPr>
        <p:txBody>
          <a:bodyPr/>
          <a:lstStyle/>
          <a:p>
            <a:fld id="{E04EC77D-D595-4FC0-A3BA-C1B3690323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5DF81B0-6B3E-4D8E-B7CA-10B7B81DDAC7}" type="datetimeFigureOut">
              <a:rPr lang="en-US" smtClean="0"/>
              <a:pPr/>
              <a:t>11/13/2018</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E04EC77D-D595-4FC0-A3BA-C1B3690323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F5DF81B0-6B3E-4D8E-B7CA-10B7B81DDAC7}" type="datetimeFigureOut">
              <a:rPr lang="en-US" smtClean="0"/>
              <a:pPr/>
              <a:t>11/13/2018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04EC77D-D595-4FC0-A3BA-C1B3690323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5DF81B0-6B3E-4D8E-B7CA-10B7B81DDAC7}" type="datetimeFigureOut">
              <a:rPr lang="en-US" smtClean="0"/>
              <a:pPr/>
              <a:t>11/13/2018</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04EC77D-D595-4FC0-A3BA-C1B3690323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5DF81B0-6B3E-4D8E-B7CA-10B7B81DDAC7}" type="datetimeFigureOut">
              <a:rPr lang="en-US" smtClean="0"/>
              <a:pPr/>
              <a:t>11/13/2018</a:t>
            </a:fld>
            <a:endParaRPr lang="en-US"/>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E04EC77D-D595-4FC0-A3BA-C1B3690323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609600"/>
            <a:ext cx="8458200" cy="1470025"/>
          </a:xfrm>
        </p:spPr>
        <p:txBody>
          <a:bodyPr>
            <a:normAutofit fontScale="90000"/>
          </a:bodyPr>
          <a:lstStyle/>
          <a:p>
            <a:r>
              <a:rPr lang="en-US" sz="3200" b="1" dirty="0" smtClean="0"/>
              <a:t>gram-positive spore-forming bacilli</a:t>
            </a:r>
            <a:br>
              <a:rPr lang="en-US" sz="3200" b="1" dirty="0" smtClean="0"/>
            </a:br>
            <a:r>
              <a:rPr lang="ar-IQ" sz="3200" b="1" dirty="0" smtClean="0"/>
              <a:t/>
            </a:r>
            <a:br>
              <a:rPr lang="ar-IQ" sz="3200" b="1" dirty="0" smtClean="0"/>
            </a:br>
            <a:r>
              <a:rPr lang="en-US" sz="3200" b="1" dirty="0" smtClean="0"/>
              <a:t>SPP.</a:t>
            </a:r>
            <a:r>
              <a:rPr lang="ar-IQ" sz="3200" b="1" dirty="0" smtClean="0"/>
              <a:t> </a:t>
            </a:r>
            <a:r>
              <a:rPr lang="en-US" b="1" i="1" dirty="0"/>
              <a:t>Bacillus</a:t>
            </a:r>
            <a:r>
              <a:rPr lang="ar-IQ" sz="3200" b="1" dirty="0" smtClean="0"/>
              <a:t>           </a:t>
            </a:r>
            <a:r>
              <a:rPr lang="en-US" sz="3200" b="1" dirty="0" smtClean="0"/>
              <a:t> </a:t>
            </a:r>
            <a:endParaRPr lang="en-US" sz="3200" b="1" dirty="0"/>
          </a:p>
        </p:txBody>
      </p:sp>
      <p:sp>
        <p:nvSpPr>
          <p:cNvPr id="3" name="Subtitle 2"/>
          <p:cNvSpPr>
            <a:spLocks noGrp="1"/>
          </p:cNvSpPr>
          <p:nvPr>
            <p:ph type="subTitle" idx="1"/>
          </p:nvPr>
        </p:nvSpPr>
        <p:spPr/>
        <p:txBody>
          <a:bodyPr>
            <a:normAutofit/>
          </a:bodyPr>
          <a:lstStyle/>
          <a:p>
            <a:r>
              <a:rPr lang="en-US" b="1" dirty="0" smtClean="0">
                <a:solidFill>
                  <a:prstClr val="black"/>
                </a:solidFill>
              </a:rPr>
              <a:t> </a:t>
            </a:r>
            <a:endParaRPr lang="en-US" b="1" dirty="0">
              <a:solidFill>
                <a:prstClr val="black"/>
              </a:solidFill>
            </a:endParaRPr>
          </a:p>
          <a:p>
            <a:r>
              <a:rPr lang="en-US" b="1" i="1" dirty="0" smtClean="0">
                <a:solidFill>
                  <a:prstClr val="black"/>
                </a:solidFill>
              </a:rPr>
              <a:t>Prepared </a:t>
            </a:r>
            <a:r>
              <a:rPr lang="en-US" b="1" i="1" dirty="0">
                <a:solidFill>
                  <a:prstClr val="black"/>
                </a:solidFill>
              </a:rPr>
              <a:t>by </a:t>
            </a:r>
            <a:r>
              <a:rPr lang="en-US" b="1" i="1" dirty="0" err="1">
                <a:solidFill>
                  <a:prstClr val="black"/>
                </a:solidFill>
              </a:rPr>
              <a:t>Assit.Prof.Dr</a:t>
            </a:r>
            <a:r>
              <a:rPr lang="en-US" b="1" i="1" dirty="0">
                <a:solidFill>
                  <a:prstClr val="black"/>
                </a:solidFill>
              </a:rPr>
              <a:t>. </a:t>
            </a:r>
            <a:r>
              <a:rPr lang="en-US" b="1" i="1" dirty="0" err="1">
                <a:solidFill>
                  <a:prstClr val="black"/>
                </a:solidFill>
              </a:rPr>
              <a:t>Najdat</a:t>
            </a:r>
            <a:r>
              <a:rPr lang="en-US" b="1" i="1" dirty="0">
                <a:solidFill>
                  <a:prstClr val="black"/>
                </a:solidFill>
              </a:rPr>
              <a:t> </a:t>
            </a:r>
            <a:r>
              <a:rPr lang="en-US" b="1" i="1" dirty="0" err="1">
                <a:solidFill>
                  <a:prstClr val="black"/>
                </a:solidFill>
              </a:rPr>
              <a:t>B.Mahdi</a:t>
            </a:r>
            <a:endParaRPr lang="en-US" b="1" i="1" dirty="0">
              <a:solidFill>
                <a:prstClr val="black"/>
              </a:solidFill>
            </a:endParaRPr>
          </a:p>
          <a:p>
            <a:endParaRPr lang="en-US" b="1" i="1" dirty="0" smtClean="0">
              <a:solidFill>
                <a:prstClr val="black"/>
              </a:solidFill>
            </a:endParaRPr>
          </a:p>
          <a:p>
            <a:endParaRPr 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20000"/>
          </a:bodyPr>
          <a:lstStyle/>
          <a:p>
            <a:pPr algn="l"/>
            <a:r>
              <a:rPr lang="en-US" dirty="0" smtClean="0"/>
              <a:t>Anthrax  toxin is made up of three proteins: protective antigen (PA), edema factor (EF), and lethal factor (LF). </a:t>
            </a:r>
            <a:r>
              <a:rPr lang="en-US" dirty="0" smtClean="0"/>
              <a:t>PA </a:t>
            </a:r>
            <a:r>
              <a:rPr lang="en-US" dirty="0" smtClean="0"/>
              <a:t>binds to specific cell receptors, and following </a:t>
            </a:r>
            <a:r>
              <a:rPr lang="en-US" dirty="0" err="1" smtClean="0"/>
              <a:t>proteolytic</a:t>
            </a:r>
            <a:r>
              <a:rPr lang="en-US" dirty="0" smtClean="0"/>
              <a:t> activation it forms a membrane channel that mediates entry of EF and LF into the cell. EF is an </a:t>
            </a:r>
            <a:r>
              <a:rPr lang="en-US" dirty="0" err="1" smtClean="0"/>
              <a:t>adenylyl</a:t>
            </a:r>
            <a:r>
              <a:rPr lang="en-US" dirty="0" smtClean="0"/>
              <a:t> </a:t>
            </a:r>
            <a:r>
              <a:rPr lang="en-US" dirty="0" err="1" smtClean="0"/>
              <a:t>cyclase</a:t>
            </a:r>
            <a:r>
              <a:rPr lang="en-US" dirty="0" smtClean="0"/>
              <a:t>; with PA it forms a toxin known as edema toxin. LF plus PA form lethal toxin, which is a major virulence factor and cause of death in infected animals. When injected into laboratory animals (</a:t>
            </a:r>
            <a:r>
              <a:rPr lang="en-US" dirty="0" err="1" smtClean="0"/>
              <a:t>eg</a:t>
            </a:r>
            <a:r>
              <a:rPr lang="en-US" dirty="0" smtClean="0"/>
              <a:t>, rats) the lethal toxin can quickly kill the animals. The anthrax toxin genes are on another plasmid.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a:r>
              <a:rPr lang="en-US" dirty="0" smtClean="0"/>
              <a:t>In humans, approximately 95% of cases are </a:t>
            </a:r>
            <a:r>
              <a:rPr lang="en-US" dirty="0" err="1" smtClean="0"/>
              <a:t>cutaneous</a:t>
            </a:r>
            <a:r>
              <a:rPr lang="en-US" dirty="0" smtClean="0"/>
              <a:t> anthrax and 5% are inhalation</a:t>
            </a:r>
          </a:p>
          <a:p>
            <a:pPr algn="l"/>
            <a:r>
              <a:rPr lang="en-US" dirty="0" smtClean="0"/>
              <a:t>Gastrointestinal anthrax is very rare; </a:t>
            </a:r>
          </a:p>
          <a:p>
            <a:pPr algn="l"/>
            <a:r>
              <a:rPr lang="en-US" dirty="0" smtClean="0"/>
              <a:t>The incubation period in inhalation anthrax may be as long as 6 weeks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Diagnostic  Laboratory Tests</a:t>
            </a:r>
            <a:endParaRPr lang="en-US" b="1" dirty="0"/>
          </a:p>
        </p:txBody>
      </p:sp>
      <p:sp>
        <p:nvSpPr>
          <p:cNvPr id="3" name="Content Placeholder 2"/>
          <p:cNvSpPr>
            <a:spLocks noGrp="1"/>
          </p:cNvSpPr>
          <p:nvPr>
            <p:ph idx="1"/>
          </p:nvPr>
        </p:nvSpPr>
        <p:spPr>
          <a:xfrm>
            <a:off x="457200" y="2249424"/>
            <a:ext cx="8534400" cy="4325112"/>
          </a:xfrm>
        </p:spPr>
        <p:txBody>
          <a:bodyPr>
            <a:normAutofit/>
          </a:bodyPr>
          <a:lstStyle/>
          <a:p>
            <a:pPr algn="l"/>
            <a:r>
              <a:rPr lang="en-US" dirty="0" smtClean="0"/>
              <a:t>Specimens to be examined are fluid or pus from a local lesion, blood, and sputum. </a:t>
            </a:r>
            <a:r>
              <a:rPr lang="en-US" dirty="0" smtClean="0"/>
              <a:t>Stained smears </a:t>
            </a:r>
            <a:r>
              <a:rPr lang="en-US" dirty="0" smtClean="0"/>
              <a:t>from the local lesion or of blood from </a:t>
            </a:r>
            <a:r>
              <a:rPr lang="en-US" dirty="0" smtClean="0"/>
              <a:t>dead animals </a:t>
            </a:r>
            <a:r>
              <a:rPr lang="en-US" dirty="0" smtClean="0"/>
              <a:t>often show chains of large gram-positive rods. Anthrax can be identified in dried smears by </a:t>
            </a:r>
            <a:r>
              <a:rPr lang="en-US" dirty="0" err="1" smtClean="0"/>
              <a:t>immunofluorescence</a:t>
            </a:r>
            <a:r>
              <a:rPr lang="en-US" dirty="0" smtClean="0"/>
              <a:t> staining techniques.</a:t>
            </a:r>
          </a:p>
          <a:p>
            <a:pPr algn="l"/>
            <a:r>
              <a:rPr lang="en-US" dirty="0" smtClean="0"/>
              <a:t>the organisms produce non hemolytic gray to white colonies with a rough texture and a ground-glass appearance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l"/>
            <a:r>
              <a:rPr lang="en-US" dirty="0" smtClean="0"/>
              <a:t>Comma-shaped outgrowths (Medusa head) may project from the colony. Gram stain shows large gram-positive rods. Carbohydrate fermentation is not useful. In semisolid medium, anthrax bacilli are always </a:t>
            </a:r>
            <a:r>
              <a:rPr lang="en-US" dirty="0" err="1" smtClean="0"/>
              <a:t>nonmotile</a:t>
            </a:r>
            <a:r>
              <a:rPr lang="en-US" dirty="0" smtClean="0"/>
              <a:t>, whereas related  organisms (</a:t>
            </a:r>
            <a:r>
              <a:rPr lang="en-US" dirty="0" err="1" smtClean="0"/>
              <a:t>eg</a:t>
            </a:r>
            <a:r>
              <a:rPr lang="en-US" dirty="0" smtClean="0"/>
              <a:t>, </a:t>
            </a:r>
            <a:r>
              <a:rPr lang="en-US" i="1" dirty="0" smtClean="0"/>
              <a:t>B cereus</a:t>
            </a:r>
            <a:r>
              <a:rPr lang="en-US" dirty="0" smtClean="0"/>
              <a:t>) exhibit motility by "swarming." Virulent anthrax cultures kill mice or guinea pigs upon </a:t>
            </a:r>
            <a:r>
              <a:rPr lang="en-US" dirty="0" err="1" smtClean="0"/>
              <a:t>intraperitoneal</a:t>
            </a:r>
            <a:r>
              <a:rPr lang="en-US" dirty="0" smtClean="0"/>
              <a:t> injection. Demonstration of capsule requires growth on bicarbonate-containing medium in 5–7% carbon dioxide. </a:t>
            </a:r>
            <a:r>
              <a:rPr lang="en-US" dirty="0" err="1" smtClean="0"/>
              <a:t>Lysis</a:t>
            </a:r>
            <a:r>
              <a:rPr lang="en-US" dirty="0" smtClean="0"/>
              <a: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Epidemiology, Prevention, &amp; Control</a:t>
            </a:r>
            <a:endParaRPr lang="ar-IQ" dirty="0"/>
          </a:p>
        </p:txBody>
      </p:sp>
      <p:sp>
        <p:nvSpPr>
          <p:cNvPr id="3" name="عنصر نائب للمحتوى 2"/>
          <p:cNvSpPr>
            <a:spLocks noGrp="1"/>
          </p:cNvSpPr>
          <p:nvPr>
            <p:ph idx="1"/>
          </p:nvPr>
        </p:nvSpPr>
        <p:spPr/>
        <p:txBody>
          <a:bodyPr>
            <a:normAutofit/>
          </a:bodyPr>
          <a:lstStyle/>
          <a:p>
            <a:pPr algn="l"/>
            <a:r>
              <a:rPr lang="en-US" dirty="0"/>
              <a:t>Soil is contaminated with anthrax spores from the </a:t>
            </a:r>
            <a:r>
              <a:rPr lang="en-US" dirty="0" smtClean="0"/>
              <a:t>carcasses of </a:t>
            </a:r>
            <a:r>
              <a:rPr lang="en-US" dirty="0"/>
              <a:t>dead animals. These spores remain viable for decades. </a:t>
            </a:r>
            <a:r>
              <a:rPr lang="en-US" dirty="0" smtClean="0"/>
              <a:t>Perhaps, spores </a:t>
            </a:r>
            <a:r>
              <a:rPr lang="en-US" dirty="0"/>
              <a:t>can germinate in soil at a pH of 6.5 at proper </a:t>
            </a:r>
            <a:r>
              <a:rPr lang="en-US" dirty="0" smtClean="0"/>
              <a:t>temperature. Grazing </a:t>
            </a:r>
            <a:r>
              <a:rPr lang="en-US" dirty="0"/>
              <a:t>animals infected through injured </a:t>
            </a:r>
            <a:r>
              <a:rPr lang="en-US" dirty="0" smtClean="0"/>
              <a:t>mucous membranes </a:t>
            </a:r>
            <a:r>
              <a:rPr lang="en-US" dirty="0"/>
              <a:t>serve to perpetuate the chain of infection. </a:t>
            </a:r>
            <a:r>
              <a:rPr lang="en-US" dirty="0" smtClean="0"/>
              <a:t>Contact with </a:t>
            </a:r>
            <a:r>
              <a:rPr lang="en-US" dirty="0"/>
              <a:t>infected animals or with their hides, hair, and </a:t>
            </a:r>
            <a:r>
              <a:rPr lang="en-US" dirty="0" smtClean="0"/>
              <a:t>bristles is </a:t>
            </a:r>
            <a:r>
              <a:rPr lang="en-US" dirty="0"/>
              <a:t>the source of infection in humans.</a:t>
            </a:r>
            <a:endParaRPr lang="ar-IQ" dirty="0"/>
          </a:p>
        </p:txBody>
      </p:sp>
    </p:spTree>
    <p:extLst>
      <p:ext uri="{BB962C8B-B14F-4D97-AF65-F5344CB8AC3E}">
        <p14:creationId xmlns:p14="http://schemas.microsoft.com/office/powerpoint/2010/main" val="849402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l"/>
            <a:r>
              <a:rPr lang="en-US" dirty="0" smtClean="0"/>
              <a:t>Control measures </a:t>
            </a:r>
            <a:r>
              <a:rPr lang="en-US" dirty="0" smtClean="0"/>
              <a:t>include</a:t>
            </a:r>
          </a:p>
          <a:p>
            <a:pPr algn="l"/>
            <a:r>
              <a:rPr lang="en-US" dirty="0" smtClean="0"/>
              <a:t> </a:t>
            </a:r>
            <a:r>
              <a:rPr lang="en-US" dirty="0" smtClean="0"/>
              <a:t>(1) disposal of animal </a:t>
            </a:r>
            <a:r>
              <a:rPr lang="en-US" dirty="0" smtClean="0"/>
              <a:t>carcasses </a:t>
            </a:r>
            <a:r>
              <a:rPr lang="en-US" dirty="0" smtClean="0"/>
              <a:t>by burning or by deep </a:t>
            </a:r>
            <a:r>
              <a:rPr lang="en-US" dirty="0" smtClean="0"/>
              <a:t>burial </a:t>
            </a:r>
            <a:r>
              <a:rPr lang="en-US" dirty="0" smtClean="0"/>
              <a:t>in lime </a:t>
            </a:r>
            <a:r>
              <a:rPr lang="en-US" dirty="0" smtClean="0"/>
              <a:t>pits,</a:t>
            </a:r>
          </a:p>
          <a:p>
            <a:pPr algn="l"/>
            <a:r>
              <a:rPr lang="en-US" dirty="0" smtClean="0"/>
              <a:t> </a:t>
            </a:r>
            <a:r>
              <a:rPr lang="en-US" dirty="0" smtClean="0"/>
              <a:t>(2) decontamination (usually by autoclaving) of animal products, </a:t>
            </a:r>
            <a:endParaRPr lang="en-US" dirty="0" smtClean="0"/>
          </a:p>
          <a:p>
            <a:pPr algn="l"/>
            <a:r>
              <a:rPr lang="en-US" dirty="0" smtClean="0"/>
              <a:t>(</a:t>
            </a:r>
            <a:r>
              <a:rPr lang="en-US" dirty="0" smtClean="0"/>
              <a:t>3) protective clothing and gloves for handling potentially infected </a:t>
            </a:r>
            <a:r>
              <a:rPr lang="en-US" dirty="0" smtClean="0"/>
              <a:t>materials</a:t>
            </a:r>
            <a:r>
              <a:rPr lang="en-US" dirty="0"/>
              <a:t>.</a:t>
            </a:r>
            <a:r>
              <a:rPr lang="en-US" dirty="0" smtClean="0"/>
              <a:t> </a:t>
            </a:r>
          </a:p>
          <a:p>
            <a:pPr algn="l"/>
            <a:r>
              <a:rPr lang="en-US" dirty="0" smtClean="0"/>
              <a:t>(</a:t>
            </a:r>
            <a:r>
              <a:rPr lang="en-US" dirty="0" smtClean="0"/>
              <a:t>4) active immunization of domestic animals with live attenuated vaccines. Persons with high occupational risk should be immunized.</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i="1" dirty="0"/>
              <a:t>Bacillus cereus</a:t>
            </a:r>
            <a:endParaRPr lang="ar-IQ" b="1" i="1" dirty="0"/>
          </a:p>
        </p:txBody>
      </p:sp>
      <p:sp>
        <p:nvSpPr>
          <p:cNvPr id="3" name="عنصر نائب للمحتوى 2"/>
          <p:cNvSpPr>
            <a:spLocks noGrp="1"/>
          </p:cNvSpPr>
          <p:nvPr>
            <p:ph idx="1"/>
          </p:nvPr>
        </p:nvSpPr>
        <p:spPr/>
        <p:txBody>
          <a:bodyPr>
            <a:normAutofit fontScale="77500" lnSpcReduction="20000"/>
          </a:bodyPr>
          <a:lstStyle/>
          <a:p>
            <a:pPr algn="l"/>
            <a:r>
              <a:rPr lang="en-US" dirty="0"/>
              <a:t>Food poisoning caused by B cereus has two distinct forms,</a:t>
            </a:r>
          </a:p>
          <a:p>
            <a:pPr algn="l"/>
            <a:r>
              <a:rPr lang="en-US" dirty="0"/>
              <a:t>the emetic type, which is associated with fried rice, milk, </a:t>
            </a:r>
            <a:r>
              <a:rPr lang="en-US" dirty="0" smtClean="0"/>
              <a:t>and pasta</a:t>
            </a:r>
            <a:r>
              <a:rPr lang="en-US" dirty="0"/>
              <a:t>, and the diarrheal type, which is associated with </a:t>
            </a:r>
            <a:r>
              <a:rPr lang="en-US" dirty="0" smtClean="0"/>
              <a:t>meat dishes </a:t>
            </a:r>
            <a:r>
              <a:rPr lang="en-US" dirty="0"/>
              <a:t>and </a:t>
            </a:r>
            <a:r>
              <a:rPr lang="en-US" dirty="0" smtClean="0"/>
              <a:t>sauces. </a:t>
            </a:r>
            <a:r>
              <a:rPr lang="en-US" dirty="0" smtClean="0"/>
              <a:t>The emetic </a:t>
            </a:r>
            <a:r>
              <a:rPr lang="en-US" dirty="0"/>
              <a:t>form is manifested by nausea, vomiting, </a:t>
            </a:r>
            <a:r>
              <a:rPr lang="en-US" dirty="0" smtClean="0"/>
              <a:t>abdominal  cramps</a:t>
            </a:r>
            <a:r>
              <a:rPr lang="en-US" dirty="0"/>
              <a:t>, and occasionally diarrhea and is self-limiting, </a:t>
            </a:r>
            <a:r>
              <a:rPr lang="en-US" dirty="0" smtClean="0"/>
              <a:t>with recovery </a:t>
            </a:r>
            <a:r>
              <a:rPr lang="en-US" dirty="0"/>
              <a:t>occurring within 24 hours. It begins 1–5 hours </a:t>
            </a:r>
            <a:r>
              <a:rPr lang="en-US" dirty="0" smtClean="0"/>
              <a:t>after ingestion </a:t>
            </a:r>
            <a:r>
              <a:rPr lang="en-US" dirty="0"/>
              <a:t>of a plasmid-encoded preformed cyclic </a:t>
            </a:r>
            <a:r>
              <a:rPr lang="en-US" dirty="0" smtClean="0"/>
              <a:t>peptide (emetic </a:t>
            </a:r>
            <a:r>
              <a:rPr lang="en-US" dirty="0"/>
              <a:t>toxin) in </a:t>
            </a:r>
            <a:r>
              <a:rPr lang="en-US" dirty="0" smtClean="0"/>
              <a:t>the contaminated </a:t>
            </a:r>
            <a:r>
              <a:rPr lang="en-US" dirty="0"/>
              <a:t>food products. B </a:t>
            </a:r>
            <a:r>
              <a:rPr lang="en-US" dirty="0" smtClean="0"/>
              <a:t>cereus is </a:t>
            </a:r>
            <a:r>
              <a:rPr lang="en-US" dirty="0"/>
              <a:t>a soil organism that commonly contaminates rice. </a:t>
            </a:r>
            <a:r>
              <a:rPr lang="en-US" dirty="0" smtClean="0"/>
              <a:t>When large </a:t>
            </a:r>
            <a:r>
              <a:rPr lang="en-US" dirty="0"/>
              <a:t>amounts of rice are cooked and allowed to cool </a:t>
            </a:r>
            <a:r>
              <a:rPr lang="en-US" dirty="0" smtClean="0"/>
              <a:t>slowly, the </a:t>
            </a:r>
            <a:r>
              <a:rPr lang="en-US" dirty="0"/>
              <a:t>B cereus spores germinate, and the vegetative cells </a:t>
            </a:r>
            <a:r>
              <a:rPr lang="en-US" dirty="0" smtClean="0"/>
              <a:t>produce the </a:t>
            </a:r>
            <a:r>
              <a:rPr lang="en-US" dirty="0"/>
              <a:t>toxin during log-phase growth or during sporulation</a:t>
            </a:r>
            <a:r>
              <a:rPr lang="en-US" dirty="0" smtClean="0"/>
              <a:t>.</a:t>
            </a:r>
            <a:endParaRPr lang="en-US" dirty="0"/>
          </a:p>
        </p:txBody>
      </p:sp>
    </p:spTree>
    <p:extLst>
      <p:ext uri="{BB962C8B-B14F-4D97-AF65-F5344CB8AC3E}">
        <p14:creationId xmlns:p14="http://schemas.microsoft.com/office/powerpoint/2010/main" val="2547034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229600" cy="6019800"/>
          </a:xfrm>
        </p:spPr>
        <p:txBody>
          <a:bodyPr>
            <a:normAutofit lnSpcReduction="10000"/>
          </a:bodyPr>
          <a:lstStyle/>
          <a:p>
            <a:pPr algn="l"/>
            <a:r>
              <a:rPr lang="en-US" dirty="0"/>
              <a:t>The diarrheal form has an incubation period of 1–24 </a:t>
            </a:r>
            <a:r>
              <a:rPr lang="en-US" dirty="0" err="1" smtClean="0"/>
              <a:t>hoursand</a:t>
            </a:r>
            <a:r>
              <a:rPr lang="en-US" dirty="0" smtClean="0"/>
              <a:t> </a:t>
            </a:r>
            <a:r>
              <a:rPr lang="en-US" dirty="0"/>
              <a:t>is manifested by profuse diarrhea with </a:t>
            </a:r>
            <a:r>
              <a:rPr lang="en-US" dirty="0" smtClean="0"/>
              <a:t> abdominal </a:t>
            </a:r>
            <a:r>
              <a:rPr lang="en-US" dirty="0" smtClean="0"/>
              <a:t>pain and </a:t>
            </a:r>
            <a:r>
              <a:rPr lang="en-US" dirty="0"/>
              <a:t>cramps; fever and vomiting are uncommon. In this </a:t>
            </a:r>
            <a:r>
              <a:rPr lang="en-US" dirty="0" smtClean="0"/>
              <a:t>syndrome, ingested </a:t>
            </a:r>
            <a:r>
              <a:rPr lang="en-US" dirty="0"/>
              <a:t>spores that develop into vegetative cells</a:t>
            </a:r>
          </a:p>
          <a:p>
            <a:pPr marL="0" indent="0" algn="l">
              <a:buNone/>
            </a:pPr>
            <a:r>
              <a:rPr lang="en-US" dirty="0"/>
              <a:t>of B cereus secrete one of three possible enterotoxins </a:t>
            </a:r>
            <a:r>
              <a:rPr lang="en-US" dirty="0" smtClean="0"/>
              <a:t>which induce </a:t>
            </a:r>
            <a:r>
              <a:rPr lang="en-US" dirty="0"/>
              <a:t>fluid accumulation and other physiological </a:t>
            </a:r>
            <a:r>
              <a:rPr lang="en-US" dirty="0" smtClean="0"/>
              <a:t>responses in </a:t>
            </a:r>
            <a:r>
              <a:rPr lang="en-US" dirty="0"/>
              <a:t>the small intestine. The presence of B cereus in a patient’s</a:t>
            </a:r>
          </a:p>
          <a:p>
            <a:pPr marL="0" indent="0" algn="l">
              <a:buNone/>
            </a:pPr>
            <a:r>
              <a:rPr lang="en-US" dirty="0"/>
              <a:t>stool is not sufficient to make a diagnosis of B cereus </a:t>
            </a:r>
            <a:r>
              <a:rPr lang="en-US" dirty="0" smtClean="0"/>
              <a:t>disease because </a:t>
            </a:r>
            <a:r>
              <a:rPr lang="en-US" dirty="0"/>
              <a:t>the bacteria may be present in normal stool </a:t>
            </a:r>
            <a:r>
              <a:rPr lang="en-US" dirty="0" err="1" smtClean="0"/>
              <a:t>specimens;a</a:t>
            </a:r>
            <a:r>
              <a:rPr lang="en-US" dirty="0" smtClean="0"/>
              <a:t> </a:t>
            </a:r>
            <a:r>
              <a:rPr lang="en-US" dirty="0"/>
              <a:t>concentration of 105 bacteria or more per gram </a:t>
            </a:r>
            <a:r>
              <a:rPr lang="en-US" dirty="0" smtClean="0"/>
              <a:t>of food </a:t>
            </a:r>
            <a:r>
              <a:rPr lang="en-US" dirty="0"/>
              <a:t>is considered diagnostic.</a:t>
            </a:r>
          </a:p>
          <a:p>
            <a:pPr algn="l"/>
            <a:endParaRPr lang="en-US" dirty="0"/>
          </a:p>
          <a:p>
            <a:pPr algn="l"/>
            <a:endParaRPr lang="ar-IQ" dirty="0"/>
          </a:p>
        </p:txBody>
      </p:sp>
    </p:spTree>
    <p:extLst>
      <p:ext uri="{BB962C8B-B14F-4D97-AF65-F5344CB8AC3E}">
        <p14:creationId xmlns:p14="http://schemas.microsoft.com/office/powerpoint/2010/main" val="38533437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Bacillus cereus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 </a:t>
            </a:r>
          </a:p>
          <a:p>
            <a:pPr marL="0" indent="0">
              <a:buNone/>
            </a:pPr>
            <a:endParaRPr lang="en-US" dirty="0" smtClean="0"/>
          </a:p>
          <a:p>
            <a:pPr algn="l"/>
            <a:r>
              <a:rPr lang="en-US" i="1" dirty="0" smtClean="0"/>
              <a:t>B cereus</a:t>
            </a:r>
            <a:r>
              <a:rPr lang="en-US" dirty="0" smtClean="0"/>
              <a:t> is an important cause of eye infections, severe </a:t>
            </a:r>
            <a:r>
              <a:rPr lang="en-US" dirty="0" err="1" smtClean="0"/>
              <a:t>keratitis</a:t>
            </a:r>
            <a:r>
              <a:rPr lang="en-US" dirty="0" smtClean="0"/>
              <a:t>, </a:t>
            </a:r>
            <a:r>
              <a:rPr lang="en-US" dirty="0" err="1" smtClean="0"/>
              <a:t>endophthalmitis</a:t>
            </a:r>
            <a:r>
              <a:rPr lang="en-US" dirty="0" smtClean="0"/>
              <a:t>, and </a:t>
            </a:r>
            <a:r>
              <a:rPr lang="en-US" dirty="0" err="1" smtClean="0"/>
              <a:t>panophthalmitis</a:t>
            </a:r>
            <a:r>
              <a:rPr lang="en-US" dirty="0" smtClean="0"/>
              <a:t>. Typically, the organisms are introduced into the eye by foreign bodies associated with trauma. </a:t>
            </a:r>
            <a:r>
              <a:rPr lang="en-US" i="1" dirty="0" smtClean="0"/>
              <a:t>B cereus</a:t>
            </a:r>
            <a:r>
              <a:rPr lang="en-US" dirty="0" smtClean="0"/>
              <a:t> has also been associated with localized infections and with systemic infections, including </a:t>
            </a:r>
            <a:r>
              <a:rPr lang="en-US" dirty="0" err="1" smtClean="0"/>
              <a:t>endocarditis</a:t>
            </a:r>
            <a:r>
              <a:rPr lang="en-US" dirty="0" smtClean="0"/>
              <a:t>, meningitis, </a:t>
            </a:r>
            <a:r>
              <a:rPr lang="en-US" dirty="0" err="1" smtClean="0"/>
              <a:t>osteomyelitis</a:t>
            </a:r>
            <a:r>
              <a:rPr lang="en-US" dirty="0" smtClean="0"/>
              <a:t>, and pneumonia; the presence of a medical device or intravenous drug use predisposes to these infections.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Treatment</a:t>
            </a:r>
            <a:endParaRPr lang="ar-IQ" dirty="0"/>
          </a:p>
        </p:txBody>
      </p:sp>
      <p:sp>
        <p:nvSpPr>
          <p:cNvPr id="3" name="عنصر نائب للمحتوى 2"/>
          <p:cNvSpPr>
            <a:spLocks noGrp="1"/>
          </p:cNvSpPr>
          <p:nvPr>
            <p:ph idx="1"/>
          </p:nvPr>
        </p:nvSpPr>
        <p:spPr/>
        <p:txBody>
          <a:bodyPr>
            <a:normAutofit/>
          </a:bodyPr>
          <a:lstStyle/>
          <a:p>
            <a:pPr algn="l"/>
            <a:r>
              <a:rPr lang="en-US" dirty="0"/>
              <a:t>B cereus is </a:t>
            </a:r>
            <a:r>
              <a:rPr lang="en-US" dirty="0" smtClean="0"/>
              <a:t>resistant to </a:t>
            </a:r>
            <a:r>
              <a:rPr lang="en-US" dirty="0"/>
              <a:t>a variety of antimicrobial agents, including </a:t>
            </a:r>
            <a:r>
              <a:rPr lang="en-US" dirty="0" err="1"/>
              <a:t>penicillins</a:t>
            </a:r>
            <a:r>
              <a:rPr lang="en-US" dirty="0"/>
              <a:t> </a:t>
            </a:r>
            <a:r>
              <a:rPr lang="en-US" dirty="0" smtClean="0"/>
              <a:t>and </a:t>
            </a:r>
            <a:r>
              <a:rPr lang="en-US" dirty="0" err="1" smtClean="0"/>
              <a:t>cephalosporins</a:t>
            </a:r>
            <a:r>
              <a:rPr lang="en-US" dirty="0"/>
              <a:t>. Serious non–food borne infections should </a:t>
            </a:r>
            <a:r>
              <a:rPr lang="en-US" dirty="0" smtClean="0"/>
              <a:t>be treated </a:t>
            </a:r>
            <a:r>
              <a:rPr lang="en-US" dirty="0"/>
              <a:t>with </a:t>
            </a:r>
            <a:r>
              <a:rPr lang="en-US" dirty="0" err="1"/>
              <a:t>vancomycin</a:t>
            </a:r>
            <a:r>
              <a:rPr lang="en-US" dirty="0"/>
              <a:t> or clindamycin with or without </a:t>
            </a:r>
            <a:r>
              <a:rPr lang="en-US" dirty="0" smtClean="0"/>
              <a:t>an aminoglycoside</a:t>
            </a:r>
            <a:r>
              <a:rPr lang="en-US" dirty="0" smtClean="0"/>
              <a:t>. Ciprofloxacin has been useful for the treatment of </a:t>
            </a:r>
            <a:r>
              <a:rPr lang="en-US" dirty="0"/>
              <a:t>wound infections.</a:t>
            </a:r>
          </a:p>
          <a:p>
            <a:pPr marL="0" indent="0">
              <a:buNone/>
            </a:pPr>
            <a:endParaRPr lang="en-US" dirty="0"/>
          </a:p>
        </p:txBody>
      </p:sp>
    </p:spTree>
    <p:extLst>
      <p:ext uri="{BB962C8B-B14F-4D97-AF65-F5344CB8AC3E}">
        <p14:creationId xmlns:p14="http://schemas.microsoft.com/office/powerpoint/2010/main" val="3687348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lstStyle/>
          <a:p>
            <a:r>
              <a:rPr lang="en-US" dirty="0" smtClean="0"/>
              <a:t>The gram-positive spore-forming bacilli are the </a:t>
            </a:r>
            <a:r>
              <a:rPr lang="en-US" i="1" dirty="0" smtClean="0"/>
              <a:t>Bacillus</a:t>
            </a:r>
            <a:r>
              <a:rPr lang="en-US" dirty="0" smtClean="0"/>
              <a:t> and </a:t>
            </a:r>
            <a:r>
              <a:rPr lang="en-US" i="1" dirty="0" smtClean="0"/>
              <a:t>Clostridium</a:t>
            </a:r>
            <a:r>
              <a:rPr lang="en-US" dirty="0" smtClean="0"/>
              <a:t> species. These bacilli are ubiquitous, and because they form spores they can survive in the environment for many years. </a:t>
            </a:r>
            <a:r>
              <a:rPr lang="en-US" i="1" dirty="0" smtClean="0"/>
              <a:t>Bacillus</a:t>
            </a:r>
            <a:r>
              <a:rPr lang="en-US" dirty="0" smtClean="0"/>
              <a:t> species are aerobes, whereas clostridia are anaerobes.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REFERENCES</a:t>
            </a:r>
            <a:br>
              <a:rPr lang="en-US" dirty="0"/>
            </a:br>
            <a:endParaRPr lang="ar-IQ" dirty="0"/>
          </a:p>
        </p:txBody>
      </p:sp>
      <p:sp>
        <p:nvSpPr>
          <p:cNvPr id="3" name="عنصر نائب للمحتوى 2"/>
          <p:cNvSpPr>
            <a:spLocks noGrp="1"/>
          </p:cNvSpPr>
          <p:nvPr>
            <p:ph idx="1"/>
          </p:nvPr>
        </p:nvSpPr>
        <p:spPr>
          <a:xfrm>
            <a:off x="228600" y="2249424"/>
            <a:ext cx="8686800" cy="4325112"/>
          </a:xfrm>
        </p:spPr>
        <p:txBody>
          <a:bodyPr>
            <a:normAutofit/>
          </a:bodyPr>
          <a:lstStyle/>
          <a:p>
            <a:endParaRPr lang="en-US" dirty="0"/>
          </a:p>
          <a:p>
            <a:pPr algn="l"/>
            <a:r>
              <a:rPr lang="en-US" dirty="0"/>
              <a:t>Medical </a:t>
            </a:r>
            <a:r>
              <a:rPr lang="en-US" dirty="0" err="1"/>
              <a:t>MicrobiologyJawetz</a:t>
            </a:r>
            <a:r>
              <a:rPr lang="en-US" dirty="0"/>
              <a:t>, </a:t>
            </a:r>
            <a:r>
              <a:rPr lang="en-US" dirty="0" err="1"/>
              <a:t>Melnick</a:t>
            </a:r>
            <a:r>
              <a:rPr lang="en-US" dirty="0"/>
              <a:t>, </a:t>
            </a:r>
            <a:r>
              <a:rPr lang="en-US" dirty="0" smtClean="0"/>
              <a:t>&amp;</a:t>
            </a:r>
            <a:r>
              <a:rPr lang="en-US" dirty="0" err="1" smtClean="0"/>
              <a:t>Adelberg</a:t>
            </a:r>
            <a:r>
              <a:rPr lang="en-US" dirty="0" smtClean="0"/>
              <a:t>’</a:t>
            </a:r>
            <a:endParaRPr lang="en-US" dirty="0"/>
          </a:p>
          <a:p>
            <a:pPr algn="l"/>
            <a:r>
              <a:rPr lang="en-US" dirty="0" smtClean="0"/>
              <a:t>(2016</a:t>
            </a:r>
            <a:r>
              <a:rPr lang="en-US" dirty="0"/>
              <a:t>))Twenty-Seventh Edition</a:t>
            </a:r>
          </a:p>
          <a:p>
            <a:pPr algn="l"/>
            <a:r>
              <a:rPr lang="en-US" dirty="0" err="1"/>
              <a:t>Lippincott’sIllustrated</a:t>
            </a:r>
            <a:r>
              <a:rPr lang="en-US" dirty="0"/>
              <a:t> </a:t>
            </a:r>
            <a:r>
              <a:rPr lang="en-US" dirty="0" err="1"/>
              <a:t>ReviewsMicrobiologThird</a:t>
            </a:r>
            <a:r>
              <a:rPr lang="en-US" dirty="0"/>
              <a:t> Edition</a:t>
            </a:r>
          </a:p>
          <a:p>
            <a:pPr algn="l"/>
            <a:endParaRPr lang="en-US" dirty="0"/>
          </a:p>
          <a:p>
            <a:endParaRPr lang="ar-IQ" dirty="0"/>
          </a:p>
        </p:txBody>
      </p:sp>
    </p:spTree>
    <p:extLst>
      <p:ext uri="{BB962C8B-B14F-4D97-AF65-F5344CB8AC3E}">
        <p14:creationId xmlns:p14="http://schemas.microsoft.com/office/powerpoint/2010/main" val="1300123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Bacillus</a:t>
            </a:r>
            <a:r>
              <a:rPr lang="en-US" b="1" dirty="0" smtClean="0"/>
              <a:t> Species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lgn="l"/>
            <a:r>
              <a:rPr lang="en-US" dirty="0" smtClean="0"/>
              <a:t>The genus </a:t>
            </a:r>
            <a:r>
              <a:rPr lang="en-US" i="1" dirty="0" smtClean="0"/>
              <a:t>bacillus</a:t>
            </a:r>
            <a:r>
              <a:rPr lang="en-US" dirty="0" smtClean="0"/>
              <a:t> includes large aerobic, gram-positive rods occurring in chains. Most members of this genus are saprophytic  organisms  prevalent in soil, water, and air and on vegetation, such as </a:t>
            </a:r>
            <a:r>
              <a:rPr lang="en-US" i="1" dirty="0" smtClean="0"/>
              <a:t>Bacillus cereus</a:t>
            </a:r>
            <a:r>
              <a:rPr lang="en-US" dirty="0" smtClean="0"/>
              <a:t> and </a:t>
            </a:r>
            <a:r>
              <a:rPr lang="en-US" i="1" dirty="0" smtClean="0"/>
              <a:t>Bacillus </a:t>
            </a:r>
            <a:r>
              <a:rPr lang="en-US" i="1" dirty="0" err="1" smtClean="0"/>
              <a:t>subtilis</a:t>
            </a:r>
            <a:r>
              <a:rPr lang="en-US" dirty="0" smtClean="0"/>
              <a:t>. Some are insect pathogens. </a:t>
            </a:r>
            <a:r>
              <a:rPr lang="en-US" i="1" dirty="0" smtClean="0"/>
              <a:t>B cereus</a:t>
            </a:r>
            <a:r>
              <a:rPr lang="en-US" dirty="0" smtClean="0"/>
              <a:t> can grow in foods and produce an </a:t>
            </a:r>
            <a:r>
              <a:rPr lang="en-US" dirty="0" err="1" smtClean="0"/>
              <a:t>enterotoxin</a:t>
            </a:r>
            <a:r>
              <a:rPr lang="en-US" dirty="0" smtClean="0"/>
              <a:t> or an emetic toxin and cause food poisoning. Such organisms may occasionally produce disease in </a:t>
            </a:r>
            <a:r>
              <a:rPr lang="en-US" dirty="0" err="1" smtClean="0"/>
              <a:t>immuno</a:t>
            </a:r>
            <a:r>
              <a:rPr lang="en-US" dirty="0" smtClean="0"/>
              <a:t>- compromised humans (</a:t>
            </a:r>
            <a:r>
              <a:rPr lang="en-US" dirty="0" err="1" smtClean="0"/>
              <a:t>eg</a:t>
            </a:r>
            <a:r>
              <a:rPr lang="en-US" dirty="0" smtClean="0"/>
              <a:t>, meningitis, endocarditis, </a:t>
            </a:r>
            <a:r>
              <a:rPr lang="en-US" dirty="0" err="1" smtClean="0"/>
              <a:t>endophthalmitis</a:t>
            </a:r>
            <a:r>
              <a:rPr lang="en-US" dirty="0" smtClean="0"/>
              <a:t>, conjunctivitis, or acute gastroenteritis). </a:t>
            </a:r>
            <a:r>
              <a:rPr lang="en-US" i="1" dirty="0" smtClean="0"/>
              <a:t>B </a:t>
            </a:r>
            <a:r>
              <a:rPr lang="en-US" i="1" dirty="0" err="1" smtClean="0"/>
              <a:t>anthracis</a:t>
            </a:r>
            <a:r>
              <a:rPr lang="en-US" i="1" dirty="0" smtClean="0"/>
              <a:t>,</a:t>
            </a:r>
            <a:r>
              <a:rPr lang="en-US" dirty="0" smtClean="0"/>
              <a:t> which causes </a:t>
            </a:r>
            <a:r>
              <a:rPr lang="en-US" b="1" dirty="0" smtClean="0"/>
              <a:t>anthrax,</a:t>
            </a:r>
            <a:r>
              <a:rPr lang="en-US" dirty="0" smtClean="0"/>
              <a:t> is the principal pathogen of the genus.</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Morphology &amp;</a:t>
            </a:r>
            <a:r>
              <a:rPr lang="en-US" dirty="0" smtClean="0"/>
              <a:t> </a:t>
            </a:r>
            <a:r>
              <a:rPr lang="en-US" b="1" dirty="0" smtClean="0"/>
              <a:t>Identification</a:t>
            </a:r>
            <a:endParaRPr lang="en-US" b="1" dirty="0"/>
          </a:p>
        </p:txBody>
      </p:sp>
      <p:sp>
        <p:nvSpPr>
          <p:cNvPr id="3" name="Content Placeholder 2"/>
          <p:cNvSpPr>
            <a:spLocks noGrp="1"/>
          </p:cNvSpPr>
          <p:nvPr>
            <p:ph idx="1"/>
          </p:nvPr>
        </p:nvSpPr>
        <p:spPr>
          <a:xfrm>
            <a:off x="457200" y="2209800"/>
            <a:ext cx="8229600" cy="4325112"/>
          </a:xfrm>
        </p:spPr>
        <p:txBody>
          <a:bodyPr>
            <a:normAutofit fontScale="92500"/>
          </a:bodyPr>
          <a:lstStyle/>
          <a:p>
            <a:pPr algn="l"/>
            <a:r>
              <a:rPr lang="en-US" dirty="0" smtClean="0"/>
              <a:t>Typical Organisms</a:t>
            </a:r>
          </a:p>
          <a:p>
            <a:pPr algn="l"/>
            <a:r>
              <a:rPr lang="en-US" dirty="0" smtClean="0"/>
              <a:t>The typical cells, measuring 1 x 3–4 µm, have square ends and are arranged in long chains; spores  are located in the center of the  non-motile  bacilli</a:t>
            </a:r>
          </a:p>
          <a:p>
            <a:pPr algn="l"/>
            <a:r>
              <a:rPr lang="en-US" sz="3800" b="1" dirty="0" smtClean="0"/>
              <a:t>Culture</a:t>
            </a:r>
          </a:p>
          <a:p>
            <a:pPr algn="l"/>
            <a:r>
              <a:rPr lang="en-US" dirty="0" smtClean="0"/>
              <a:t>Colonies of </a:t>
            </a:r>
            <a:r>
              <a:rPr lang="en-US" i="1" dirty="0" smtClean="0"/>
              <a:t>B </a:t>
            </a:r>
            <a:r>
              <a:rPr lang="en-US" i="1" dirty="0" err="1" smtClean="0"/>
              <a:t>anthracis</a:t>
            </a:r>
            <a:r>
              <a:rPr lang="en-US" dirty="0" smtClean="0"/>
              <a:t> are round and have a "cut glass" appearance in transmitted light. </a:t>
            </a:r>
            <a:r>
              <a:rPr lang="en-US" dirty="0" err="1" smtClean="0"/>
              <a:t>Hemolysis</a:t>
            </a:r>
            <a:r>
              <a:rPr lang="en-US" dirty="0" smtClean="0"/>
              <a:t> is uncommon with </a:t>
            </a:r>
            <a:r>
              <a:rPr lang="en-US" i="1" dirty="0" smtClean="0"/>
              <a:t>B </a:t>
            </a:r>
            <a:r>
              <a:rPr lang="en-US" i="1" dirty="0" err="1" smtClean="0"/>
              <a:t>anthracis</a:t>
            </a:r>
            <a:r>
              <a:rPr lang="en-US" dirty="0" smtClean="0"/>
              <a:t> but common with the saprophytic bacilli. Gelatin is liquefied, and growth in gelatin stabs resembles an inverted fir tree</a:t>
            </a:r>
          </a:p>
          <a:p>
            <a:pPr algn="l"/>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 Characteristics</a:t>
            </a:r>
            <a:endParaRPr lang="en-US" dirty="0"/>
          </a:p>
        </p:txBody>
      </p:sp>
      <p:sp>
        <p:nvSpPr>
          <p:cNvPr id="3" name="Content Placeholder 2"/>
          <p:cNvSpPr>
            <a:spLocks noGrp="1"/>
          </p:cNvSpPr>
          <p:nvPr>
            <p:ph idx="1"/>
          </p:nvPr>
        </p:nvSpPr>
        <p:spPr/>
        <p:txBody>
          <a:bodyPr/>
          <a:lstStyle/>
          <a:p>
            <a:pPr algn="l"/>
            <a:r>
              <a:rPr lang="en-US" dirty="0" smtClean="0"/>
              <a:t>The saprophytic bacilli utilize simple sources of nitrogen and carbon for energy and growth. The spores are resistant to environmental changes, with stand dry heat and certain chemical disinfectants for moderate periods, and persist for years in dry earth. Animal products contaminated with anthrax spores (</a:t>
            </a:r>
            <a:r>
              <a:rPr lang="en-US" dirty="0" err="1" smtClean="0"/>
              <a:t>eg</a:t>
            </a:r>
            <a:r>
              <a:rPr lang="en-US" dirty="0" smtClean="0"/>
              <a:t>, hides, bristles, hair, wool, bone) can be sterilized by autoclaving</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Bacillus </a:t>
            </a:r>
            <a:r>
              <a:rPr lang="en-US" b="1" i="1" dirty="0" err="1" smtClean="0"/>
              <a:t>anthracis</a:t>
            </a:r>
            <a:endParaRPr lang="en-US" b="1" dirty="0"/>
          </a:p>
        </p:txBody>
      </p:sp>
      <p:sp>
        <p:nvSpPr>
          <p:cNvPr id="3" name="Content Placeholder 2"/>
          <p:cNvSpPr>
            <a:spLocks noGrp="1"/>
          </p:cNvSpPr>
          <p:nvPr>
            <p:ph idx="1"/>
          </p:nvPr>
        </p:nvSpPr>
        <p:spPr/>
        <p:txBody>
          <a:bodyPr/>
          <a:lstStyle/>
          <a:p>
            <a:r>
              <a:rPr lang="en-US" dirty="0" smtClean="0"/>
              <a:t>Anthrax is primarily a disease of herbivores—goats, sheep, cattle, horses, etc; other animals (</a:t>
            </a:r>
            <a:r>
              <a:rPr lang="en-US" dirty="0" err="1" smtClean="0"/>
              <a:t>eg</a:t>
            </a:r>
            <a:r>
              <a:rPr lang="en-US" dirty="0" smtClean="0"/>
              <a:t>, rats) are relatively resistant to the infection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p>
        </p:txBody>
      </p:sp>
      <p:sp>
        <p:nvSpPr>
          <p:cNvPr id="3" name="عنصر نائب للمحتوى 2"/>
          <p:cNvSpPr>
            <a:spLocks noGrp="1"/>
          </p:cNvSpPr>
          <p:nvPr>
            <p:ph idx="1"/>
          </p:nvPr>
        </p:nvSpPr>
        <p:spPr/>
        <p:txBody>
          <a:bodyPr>
            <a:normAutofit fontScale="92500" lnSpcReduction="20000"/>
          </a:bodyPr>
          <a:lstStyle/>
          <a:p>
            <a:pPr algn="l"/>
            <a:r>
              <a:rPr lang="en-US" dirty="0"/>
              <a:t>In humans, the infection is usually acquired by the entry of spores through injured skin ( cutaneous  anthrax) or rarely the mucous membranes (gastrointestinal anthrax), or by inhalation of spores into the lung (inhalation anthrax).</a:t>
            </a:r>
          </a:p>
          <a:p>
            <a:pPr algn="l"/>
            <a:r>
              <a:rPr lang="en-US" dirty="0" smtClean="0"/>
              <a:t>In </a:t>
            </a:r>
            <a:r>
              <a:rPr lang="en-US" dirty="0"/>
              <a:t>inhalation anthrax (</a:t>
            </a:r>
            <a:r>
              <a:rPr lang="en-US" dirty="0" err="1"/>
              <a:t>woolsorters</a:t>
            </a:r>
            <a:r>
              <a:rPr lang="en-US" dirty="0"/>
              <a:t>’ disease), the spores </a:t>
            </a:r>
            <a:r>
              <a:rPr lang="en-US" dirty="0" smtClean="0"/>
              <a:t>from the </a:t>
            </a:r>
            <a:r>
              <a:rPr lang="en-US" dirty="0"/>
              <a:t>dust of wool, hair, or hides are inhaled; </a:t>
            </a:r>
            <a:r>
              <a:rPr lang="en-US" dirty="0" err="1"/>
              <a:t>phagocytosed</a:t>
            </a:r>
            <a:r>
              <a:rPr lang="en-US" dirty="0"/>
              <a:t> </a:t>
            </a:r>
            <a:r>
              <a:rPr lang="en-US" dirty="0" smtClean="0"/>
              <a:t>in the </a:t>
            </a:r>
            <a:r>
              <a:rPr lang="en-US" dirty="0"/>
              <a:t>lungs; and transported by the lymphatic drainage to </a:t>
            </a:r>
            <a:r>
              <a:rPr lang="en-US" dirty="0" smtClean="0"/>
              <a:t>the </a:t>
            </a:r>
            <a:r>
              <a:rPr lang="en-US" dirty="0" err="1" smtClean="0"/>
              <a:t>mediastinal</a:t>
            </a:r>
            <a:r>
              <a:rPr lang="en-US" dirty="0" smtClean="0"/>
              <a:t> </a:t>
            </a:r>
            <a:r>
              <a:rPr lang="en-US" dirty="0"/>
              <a:t>lymph nodes, where germination occurs. This </a:t>
            </a:r>
            <a:r>
              <a:rPr lang="en-US" dirty="0" smtClean="0"/>
              <a:t>is followed </a:t>
            </a:r>
            <a:r>
              <a:rPr lang="en-US" dirty="0"/>
              <a:t>by toxin production and the development of </a:t>
            </a:r>
            <a:r>
              <a:rPr lang="en-US" dirty="0" smtClean="0"/>
              <a:t>hemorrhagic </a:t>
            </a:r>
            <a:r>
              <a:rPr lang="en-US" dirty="0" err="1" smtClean="0"/>
              <a:t>mediastinitis</a:t>
            </a:r>
            <a:r>
              <a:rPr lang="en-US" dirty="0" smtClean="0"/>
              <a:t> </a:t>
            </a:r>
            <a:r>
              <a:rPr lang="en-US" dirty="0"/>
              <a:t>and sepsis, which are usually </a:t>
            </a:r>
            <a:r>
              <a:rPr lang="en-US" dirty="0" smtClean="0"/>
              <a:t>rapidly </a:t>
            </a:r>
            <a:r>
              <a:rPr lang="en-US" dirty="0" err="1" smtClean="0"/>
              <a:t>fatel</a:t>
            </a:r>
            <a:endParaRPr lang="ar-IQ" dirty="0"/>
          </a:p>
        </p:txBody>
      </p:sp>
    </p:spTree>
    <p:extLst>
      <p:ext uri="{BB962C8B-B14F-4D97-AF65-F5344CB8AC3E}">
        <p14:creationId xmlns:p14="http://schemas.microsoft.com/office/powerpoint/2010/main" val="2408155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7500" lnSpcReduction="20000"/>
          </a:bodyPr>
          <a:lstStyle/>
          <a:p>
            <a:pPr algn="l"/>
            <a:r>
              <a:rPr lang="en-US" dirty="0" smtClean="0"/>
              <a:t>. In animals, the portal of entry is the mouth and the gastrointestinal tract. Spores from contaminated soil find easy access when ingested with spiny or irritating vegetation. The spores germinate in the tissue at the site of entry, and growth of the vegetative organisms results in formation of a gelatinous edema and congestion. Bacilli spread via  </a:t>
            </a:r>
            <a:r>
              <a:rPr lang="en-US" dirty="0" err="1" smtClean="0"/>
              <a:t>lymphatics</a:t>
            </a:r>
            <a:r>
              <a:rPr lang="en-US" dirty="0" smtClean="0"/>
              <a:t>   to the bloodstream, and they multiply freely in the blood and tissues shortly before and after the animal's </a:t>
            </a:r>
            <a:r>
              <a:rPr lang="en-US" dirty="0" err="1"/>
              <a:t>deaththe</a:t>
            </a:r>
            <a:r>
              <a:rPr lang="en-US" dirty="0"/>
              <a:t> number of organisms in the blood</a:t>
            </a:r>
          </a:p>
          <a:p>
            <a:pPr algn="l"/>
            <a:r>
              <a:rPr lang="en-US" dirty="0"/>
              <a:t>exceeds 107/mL just before death..</a:t>
            </a:r>
            <a:endParaRPr lang="en-US" dirty="0" smtClean="0"/>
          </a:p>
          <a:p>
            <a:pPr algn="l"/>
            <a:r>
              <a:rPr lang="en-US" i="1" dirty="0" smtClean="0"/>
              <a:t>B </a:t>
            </a:r>
            <a:r>
              <a:rPr lang="en-US" i="1" dirty="0" err="1" smtClean="0"/>
              <a:t>anthracis</a:t>
            </a:r>
            <a:r>
              <a:rPr lang="en-US" dirty="0" smtClean="0"/>
              <a:t>  that does not produce a capsule is not virulent and does not induce anthrax in test animals. The poly-D- </a:t>
            </a:r>
            <a:r>
              <a:rPr lang="en-US" dirty="0" err="1" smtClean="0"/>
              <a:t>glutamic</a:t>
            </a:r>
            <a:r>
              <a:rPr lang="en-US" dirty="0" smtClean="0"/>
              <a:t> acid capsule is anti </a:t>
            </a:r>
            <a:r>
              <a:rPr lang="en-US" dirty="0" err="1" smtClean="0"/>
              <a:t>phagocytic</a:t>
            </a:r>
            <a:r>
              <a:rPr lang="en-US" dirty="0" smtClean="0"/>
              <a:t>. The capsule gene is on a plasmid</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ew\Pictures\screen-15.09.46[12.11.2018].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29000" y="152400"/>
            <a:ext cx="2362200"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0677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246</TotalTime>
  <Words>1402</Words>
  <Application>Microsoft Office PowerPoint</Application>
  <PresentationFormat>عرض على الشاشة (3:4)‏</PresentationFormat>
  <Paragraphs>53</Paragraphs>
  <Slides>20</Slides>
  <Notes>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حضري</vt:lpstr>
      <vt:lpstr>gram-positive spore-forming bacilli  SPP. Bacillus            </vt:lpstr>
      <vt:lpstr>Introduction</vt:lpstr>
      <vt:lpstr>Bacillus Species </vt:lpstr>
      <vt:lpstr>Morphology &amp; Identification</vt:lpstr>
      <vt:lpstr>Growth Characteristics</vt:lpstr>
      <vt:lpstr>Bacillus anthracis</vt:lpstr>
      <vt:lpstr>عرض تقديمي في PowerPoint</vt:lpstr>
      <vt:lpstr>عرض تقديمي في PowerPoint</vt:lpstr>
      <vt:lpstr>عرض تقديمي في PowerPoint</vt:lpstr>
      <vt:lpstr>عرض تقديمي في PowerPoint</vt:lpstr>
      <vt:lpstr>عرض تقديمي في PowerPoint</vt:lpstr>
      <vt:lpstr>Diagnostic  Laboratory Tests</vt:lpstr>
      <vt:lpstr>عرض تقديمي في PowerPoint</vt:lpstr>
      <vt:lpstr>Epidemiology, Prevention, &amp; Control</vt:lpstr>
      <vt:lpstr>عرض تقديمي في PowerPoint</vt:lpstr>
      <vt:lpstr>Bacillus cereus</vt:lpstr>
      <vt:lpstr>عرض تقديمي في PowerPoint</vt:lpstr>
      <vt:lpstr>Bacillus cereus</vt:lpstr>
      <vt:lpstr>Treatment</vt:lpstr>
      <vt:lpstr>REFERENCES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gram-positive spore-forming bacilli </dc:title>
  <dc:creator>Dr.Najdat</dc:creator>
  <cp:lastModifiedBy>new</cp:lastModifiedBy>
  <cp:revision>25</cp:revision>
  <dcterms:created xsi:type="dcterms:W3CDTF">2011-06-16T20:19:20Z</dcterms:created>
  <dcterms:modified xsi:type="dcterms:W3CDTF">2018-11-13T09:01:14Z</dcterms:modified>
</cp:coreProperties>
</file>