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80" r:id="rId1"/>
  </p:sldMasterIdLst>
  <p:sldIdLst>
    <p:sldId id="256" r:id="rId2"/>
    <p:sldId id="265" r:id="rId3"/>
    <p:sldId id="257" r:id="rId4"/>
    <p:sldId id="258" r:id="rId5"/>
    <p:sldId id="267" r:id="rId6"/>
    <p:sldId id="259" r:id="rId7"/>
    <p:sldId id="268" r:id="rId8"/>
    <p:sldId id="264" r:id="rId9"/>
    <p:sldId id="266" r:id="rId10"/>
    <p:sldId id="260" r:id="rId11"/>
    <p:sldId id="261" r:id="rId12"/>
    <p:sldId id="262" r:id="rId13"/>
    <p:sldId id="263" r:id="rId14"/>
    <p:sldId id="269" r:id="rId15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5193-ACFF-483F-A2CA-1D06ECE37872}" type="datetimeFigureOut">
              <a:rPr lang="ar-IQ" smtClean="0"/>
              <a:t>02/05/1440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17D8B-C830-4AA6-A741-5CDD3467578B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5193-ACFF-483F-A2CA-1D06ECE37872}" type="datetimeFigureOut">
              <a:rPr lang="ar-IQ" smtClean="0"/>
              <a:t>02/05/1440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17D8B-C830-4AA6-A741-5CDD3467578B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5193-ACFF-483F-A2CA-1D06ECE37872}" type="datetimeFigureOut">
              <a:rPr lang="ar-IQ" smtClean="0"/>
              <a:t>02/05/1440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17D8B-C830-4AA6-A741-5CDD3467578B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5193-ACFF-483F-A2CA-1D06ECE37872}" type="datetimeFigureOut">
              <a:rPr lang="ar-IQ" smtClean="0"/>
              <a:t>02/05/1440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17D8B-C830-4AA6-A741-5CDD3467578B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5193-ACFF-483F-A2CA-1D06ECE37872}" type="datetimeFigureOut">
              <a:rPr lang="ar-IQ" smtClean="0"/>
              <a:t>02/05/1440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17D8B-C830-4AA6-A741-5CDD3467578B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5193-ACFF-483F-A2CA-1D06ECE37872}" type="datetimeFigureOut">
              <a:rPr lang="ar-IQ" smtClean="0"/>
              <a:t>02/05/1440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17D8B-C830-4AA6-A741-5CDD3467578B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5193-ACFF-483F-A2CA-1D06ECE37872}" type="datetimeFigureOut">
              <a:rPr lang="ar-IQ" smtClean="0"/>
              <a:t>02/05/1440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17D8B-C830-4AA6-A741-5CDD3467578B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5193-ACFF-483F-A2CA-1D06ECE37872}" type="datetimeFigureOut">
              <a:rPr lang="ar-IQ" smtClean="0"/>
              <a:t>02/05/1440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17D8B-C830-4AA6-A741-5CDD3467578B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5193-ACFF-483F-A2CA-1D06ECE37872}" type="datetimeFigureOut">
              <a:rPr lang="ar-IQ" smtClean="0"/>
              <a:t>02/05/1440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17D8B-C830-4AA6-A741-5CDD3467578B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5193-ACFF-483F-A2CA-1D06ECE37872}" type="datetimeFigureOut">
              <a:rPr lang="ar-IQ" smtClean="0"/>
              <a:t>02/05/1440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17D8B-C830-4AA6-A741-5CDD3467578B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5193-ACFF-483F-A2CA-1D06ECE37872}" type="datetimeFigureOut">
              <a:rPr lang="ar-IQ" smtClean="0"/>
              <a:t>02/05/1440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7B17D8B-C830-4AA6-A741-5CDD3467578B}" type="slidenum">
              <a:rPr lang="ar-IQ" smtClean="0"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07E5193-ACFF-483F-A2CA-1D06ECE37872}" type="datetimeFigureOut">
              <a:rPr lang="ar-IQ" smtClean="0"/>
              <a:t>02/05/1440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B17D8B-C830-4AA6-A741-5CDD3467578B}" type="slidenum">
              <a:rPr lang="ar-IQ" smtClean="0"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116632" y="2996952"/>
            <a:ext cx="7772400" cy="1152128"/>
          </a:xfrm>
        </p:spPr>
        <p:txBody>
          <a:bodyPr/>
          <a:lstStyle/>
          <a:p>
            <a:r>
              <a:rPr lang="en-US" b="1" i="0" u="none" strike="noStrike" baseline="0" dirty="0" smtClean="0">
                <a:latin typeface="Arial"/>
              </a:rPr>
              <a:t>VIBRIO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052736"/>
            <a:ext cx="8712968" cy="5400600"/>
          </a:xfrm>
        </p:spPr>
        <p:txBody>
          <a:bodyPr>
            <a:normAutofit/>
          </a:bodyPr>
          <a:lstStyle/>
          <a:p>
            <a:pPr algn="l"/>
            <a:r>
              <a:rPr lang="en-US" b="0" i="0" u="none" strike="noStrike" baseline="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.</a:t>
            </a:r>
            <a:endParaRPr lang="ar-IQ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3793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C. Clinical significance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cholera is characterized by massive loss of fluid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and electrolytes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from the body. After an incubation period ranging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from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hours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to a few days, profuse watery diarrhea (“rice-water”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stools) begins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. Untreated, death from severe dehydration causing hypo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-</a:t>
            </a:r>
            <a:r>
              <a:rPr lang="en-US" sz="2800" dirty="0" err="1" smtClean="0">
                <a:latin typeface="Andalus" pitchFamily="18" charset="-78"/>
                <a:cs typeface="Andalus" pitchFamily="18" charset="-78"/>
              </a:rPr>
              <a:t>volemic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shock may occur in hours to days, and the death rate </a:t>
            </a:r>
            <a:r>
              <a:rPr lang="en-US" sz="2800" dirty="0" err="1" smtClean="0">
                <a:latin typeface="Andalus" pitchFamily="18" charset="-78"/>
                <a:cs typeface="Andalus" pitchFamily="18" charset="-78"/>
              </a:rPr>
              <a:t>mayexceed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50 percent. Appropriate treatment reduces the death rate </a:t>
            </a:r>
            <a:r>
              <a:rPr lang="en-US" sz="2800" dirty="0" err="1" smtClean="0">
                <a:latin typeface="Andalus" pitchFamily="18" charset="-78"/>
                <a:cs typeface="Andalus" pitchFamily="18" charset="-78"/>
              </a:rPr>
              <a:t>toless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than 1 percent. [Note: Non-O1 V. cholerae and other </a:t>
            </a:r>
            <a:r>
              <a:rPr lang="en-US" sz="2800" dirty="0" err="1">
                <a:latin typeface="Andalus" pitchFamily="18" charset="-78"/>
                <a:cs typeface="Andalus" pitchFamily="18" charset="-78"/>
              </a:rPr>
              <a:t>nonhalophilic</a:t>
            </a:r>
            <a:endParaRPr lang="en-US" sz="2800" dirty="0">
              <a:latin typeface="Andalus" pitchFamily="18" charset="-78"/>
              <a:cs typeface="Andalus" pitchFamily="18" charset="-78"/>
            </a:endParaRPr>
          </a:p>
          <a:p>
            <a:pPr marL="0" indent="0" algn="l">
              <a:buNone/>
            </a:pPr>
            <a:r>
              <a:rPr lang="en-US" sz="2800" dirty="0">
                <a:latin typeface="Andalus" pitchFamily="18" charset="-78"/>
                <a:cs typeface="Andalus" pitchFamily="18" charset="-78"/>
              </a:rPr>
              <a:t>vibrios cause sporadic cases of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cholera indistinguishable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from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that caused by V. cholerae, serotype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O1.Patients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with suspected cholera need to be treated prior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to laboratory\confirmation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, because death by dehydration can occur </a:t>
            </a:r>
            <a:r>
              <a:rPr lang="en-US" sz="2800" dirty="0" err="1" smtClean="0">
                <a:latin typeface="Andalus" pitchFamily="18" charset="-78"/>
                <a:cs typeface="Andalus" pitchFamily="18" charset="-78"/>
              </a:rPr>
              <a:t>withinhours</a:t>
            </a:r>
            <a:r>
              <a:rPr lang="en-US" sz="20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.</a:t>
            </a:r>
            <a:endParaRPr lang="ar-IQ" sz="2000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79781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D. Laboratory identification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00600"/>
          </a:xfrm>
        </p:spPr>
        <p:txBody>
          <a:bodyPr>
            <a:normAutofit/>
          </a:bodyPr>
          <a:lstStyle/>
          <a:p>
            <a:pPr marL="0" indent="0" algn="l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2800" i="1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V</a:t>
            </a:r>
            <a:r>
              <a:rPr lang="en-US" sz="2800" i="1" dirty="0">
                <a:latin typeface="Andalus" pitchFamily="18" charset="-78"/>
                <a:cs typeface="Andalus" pitchFamily="18" charset="-78"/>
              </a:rPr>
              <a:t>. cholerae </a:t>
            </a:r>
            <a:r>
              <a:rPr lang="en-US" sz="2800" i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grows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on standard media such as blood and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Mac- </a:t>
            </a:r>
            <a:r>
              <a:rPr lang="en-US" sz="2800" dirty="0" err="1" smtClean="0">
                <a:latin typeface="Andalus" pitchFamily="18" charset="-78"/>
                <a:cs typeface="Andalus" pitchFamily="18" charset="-78"/>
              </a:rPr>
              <a:t>Conkey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agars. Thiosulfate-citrate-bile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salts sucrose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medium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can enhance isolation. The organism is oxidase positive, but further bio chemical testing is necessary for specific identification of </a:t>
            </a:r>
            <a:r>
              <a:rPr lang="en-US" sz="2800" i="1" dirty="0" smtClean="0">
                <a:latin typeface="Andalus" pitchFamily="18" charset="-78"/>
                <a:cs typeface="Andalus" pitchFamily="18" charset="-78"/>
              </a:rPr>
              <a:t>V cholerae</a:t>
            </a:r>
            <a:endParaRPr lang="ar-IQ" sz="2800" i="1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12635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E. Treatment and prevention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32859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/>
              <a:t>Replacement of </a:t>
            </a:r>
            <a:r>
              <a:rPr lang="en-US" dirty="0" smtClean="0"/>
              <a:t> fluids </a:t>
            </a:r>
            <a:r>
              <a:rPr lang="en-US" dirty="0"/>
              <a:t>and electrolytes is crucial in preventing </a:t>
            </a:r>
            <a:r>
              <a:rPr lang="en-US" dirty="0" smtClean="0"/>
              <a:t>shock and </a:t>
            </a:r>
            <a:r>
              <a:rPr lang="en-US" dirty="0"/>
              <a:t>does not require bacteriologic diagnosis. Antibiotics (</a:t>
            </a:r>
            <a:r>
              <a:rPr lang="en-US" dirty="0" smtClean="0"/>
              <a:t>doxycycline is </a:t>
            </a:r>
            <a:r>
              <a:rPr lang="en-US" dirty="0"/>
              <a:t>the drug of choice) can shorten the duration of diarrhea and</a:t>
            </a:r>
          </a:p>
          <a:p>
            <a:pPr marL="0" indent="0" algn="l">
              <a:buNone/>
            </a:pPr>
            <a:r>
              <a:rPr lang="en-US" dirty="0"/>
              <a:t>excretion of the organism </a:t>
            </a:r>
            <a:r>
              <a:rPr lang="en-US" dirty="0" smtClean="0"/>
              <a:t> </a:t>
            </a:r>
            <a:r>
              <a:rPr lang="en-US" dirty="0"/>
              <a:t>Prevention relies </a:t>
            </a:r>
            <a:r>
              <a:rPr lang="en-US" dirty="0" smtClean="0"/>
              <a:t>primarily on </a:t>
            </a:r>
            <a:r>
              <a:rPr lang="en-US" dirty="0"/>
              <a:t>public health measures that reduce fecal contamination of </a:t>
            </a:r>
            <a:r>
              <a:rPr lang="en-US" dirty="0" smtClean="0"/>
              <a:t>water supplies </a:t>
            </a:r>
            <a:r>
              <a:rPr lang="en-US" dirty="0"/>
              <a:t>and food. Adequate cooking of foods can minimize transmission.</a:t>
            </a:r>
          </a:p>
          <a:p>
            <a:pPr marL="0" indent="0" algn="l">
              <a:buNone/>
            </a:pPr>
            <a:r>
              <a:rPr lang="en-US" dirty="0"/>
              <a:t>Vaccines that are only modestly protective are available </a:t>
            </a:r>
            <a:r>
              <a:rPr lang="en-US" dirty="0" smtClean="0">
                <a:solidFill>
                  <a:srgbClr val="FF0000"/>
                </a:solidFill>
              </a:rPr>
              <a:t>in many </a:t>
            </a:r>
            <a:r>
              <a:rPr lang="en-US" dirty="0">
                <a:solidFill>
                  <a:srgbClr val="FF0000"/>
                </a:solidFill>
              </a:rPr>
              <a:t>other countries 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ar-IQ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7754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Andalus" pitchFamily="18" charset="-78"/>
                <a:cs typeface="Andalus" pitchFamily="18" charset="-78"/>
              </a:rPr>
              <a:t>F. </a:t>
            </a:r>
            <a:r>
              <a:rPr lang="en-US" sz="3200" i="1" dirty="0">
                <a:latin typeface="Andalus" pitchFamily="18" charset="-78"/>
                <a:cs typeface="Andalus" pitchFamily="18" charset="-78"/>
              </a:rPr>
              <a:t>Vibrio parahaemolyticus </a:t>
            </a:r>
            <a:r>
              <a:rPr lang="en-US" sz="3200" b="1" dirty="0">
                <a:latin typeface="Andalus" pitchFamily="18" charset="-78"/>
                <a:cs typeface="Andalus" pitchFamily="18" charset="-78"/>
              </a:rPr>
              <a:t>and other halophilic, </a:t>
            </a:r>
            <a:r>
              <a:rPr lang="en-US" sz="3200" b="1" dirty="0" err="1">
                <a:latin typeface="Andalus" pitchFamily="18" charset="-78"/>
                <a:cs typeface="Andalus" pitchFamily="18" charset="-78"/>
              </a:rPr>
              <a:t>noncholera</a:t>
            </a:r>
            <a:r>
              <a:rPr lang="en-US" sz="3200" b="1" dirty="0">
                <a:latin typeface="Andalus" pitchFamily="18" charset="-78"/>
                <a:cs typeface="Andalus" pitchFamily="18" charset="-78"/>
              </a:rPr>
              <a:t> vibrios</a:t>
            </a:r>
            <a:endParaRPr lang="ar-IQ" sz="32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72816"/>
            <a:ext cx="8363272" cy="5472608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800" dirty="0">
                <a:latin typeface="Andalus" pitchFamily="18" charset="-78"/>
                <a:cs typeface="Andalus" pitchFamily="18" charset="-78"/>
              </a:rPr>
              <a:t>These organisms are characterized by a requirement for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higher than - usual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concentrations of NaCl and their ability to grow in 10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percent NaCl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. They are common in coastal seawaters. </a:t>
            </a:r>
          </a:p>
          <a:p>
            <a:pPr marL="0" indent="0" algn="l">
              <a:buNone/>
            </a:pPr>
            <a:r>
              <a:rPr lang="en-US" sz="2800" b="1" i="1" dirty="0" smtClean="0">
                <a:latin typeface="Andalus" pitchFamily="18" charset="-78"/>
                <a:cs typeface="Andalus" pitchFamily="18" charset="-78"/>
              </a:rPr>
              <a:t>Vibrio</a:t>
            </a:r>
            <a:r>
              <a:rPr lang="en-US" sz="2800" b="1" i="1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b="1" i="1" dirty="0" smtClean="0">
                <a:latin typeface="Andalus" pitchFamily="18" charset="-78"/>
                <a:cs typeface="Andalus" pitchFamily="18" charset="-78"/>
              </a:rPr>
              <a:t>parahaemolyticus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is associated with outbreaks of GI illness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that result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from ingestion of contaminated and inadequately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cooked seafood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, especially shellfish and crustaceans.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The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disease is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self limiting  and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antibiotics do not alter the course of infection.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Neither human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carriers nor other mammalian reservoirs have been identified</a:t>
            </a:r>
            <a:r>
              <a:rPr lang="en-US" sz="20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marL="0" indent="0" algn="l">
              <a:buNone/>
            </a:pPr>
            <a:r>
              <a:rPr lang="en-US" sz="20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.</a:t>
            </a:r>
            <a:endParaRPr lang="ar-IQ" sz="2000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641587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/>
              <a:t>Other halophilic, </a:t>
            </a:r>
            <a:r>
              <a:rPr lang="en-US" dirty="0" err="1"/>
              <a:t>noncholera</a:t>
            </a:r>
            <a:r>
              <a:rPr lang="en-US" dirty="0"/>
              <a:t> vibrios are associated with soft </a:t>
            </a:r>
            <a:r>
              <a:rPr lang="en-US" dirty="0" smtClean="0"/>
              <a:t>tissue infections </a:t>
            </a:r>
            <a:r>
              <a:rPr lang="en-US" dirty="0"/>
              <a:t>and septicemia resulting either from contact of wounds with contaminated seawater or from ingestion of contaminated seafood. For soft tissue infections, prompt administration </a:t>
            </a:r>
            <a:r>
              <a:rPr lang="en-US" dirty="0" smtClean="0"/>
              <a:t>of antibiotics</a:t>
            </a:r>
            <a:r>
              <a:rPr lang="en-US" dirty="0"/>
              <a:t>, such as tetracycline, </a:t>
            </a:r>
            <a:r>
              <a:rPr lang="en-US" dirty="0" err="1"/>
              <a:t>fluoroquinolones</a:t>
            </a:r>
            <a:r>
              <a:rPr lang="en-US" dirty="0"/>
              <a:t> or </a:t>
            </a:r>
            <a:r>
              <a:rPr lang="en-US" dirty="0" err="1"/>
              <a:t>cefotaxime</a:t>
            </a:r>
            <a:r>
              <a:rPr lang="en-US" dirty="0"/>
              <a:t>, </a:t>
            </a:r>
            <a:r>
              <a:rPr lang="en-US" dirty="0" smtClean="0"/>
              <a:t>is important</a:t>
            </a:r>
            <a:r>
              <a:rPr lang="en-US" dirty="0"/>
              <a:t>, and surgical drainage/debridement may be required. Bacteremia is associated with high mortality, especially when caused by </a:t>
            </a:r>
            <a:r>
              <a:rPr lang="en-US" b="1" i="1" dirty="0"/>
              <a:t>Vibrio </a:t>
            </a:r>
            <a:r>
              <a:rPr lang="en-US" b="1" i="1" dirty="0" err="1"/>
              <a:t>vulnificus</a:t>
            </a:r>
            <a:endParaRPr lang="ar-IQ" b="1" i="1" dirty="0"/>
          </a:p>
        </p:txBody>
      </p:sp>
    </p:spTree>
    <p:extLst>
      <p:ext uri="{BB962C8B-B14F-4D97-AF65-F5344CB8AC3E}">
        <p14:creationId xmlns:p14="http://schemas.microsoft.com/office/powerpoint/2010/main" val="3480841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Vibrio</a:t>
            </a:r>
            <a:endParaRPr lang="ar-IQ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/>
              <a:t>Members of the genus Vibrio are short, curved, rod-shaped </a:t>
            </a:r>
            <a:r>
              <a:rPr lang="en-US" dirty="0" smtClean="0"/>
              <a:t>organisms.Vibrios </a:t>
            </a:r>
            <a:r>
              <a:rPr lang="en-US" dirty="0"/>
              <a:t>are closely related to the family Enterobacteriaceae. They are rapidly motile by means of a single polar flagellum. [Note: This </a:t>
            </a:r>
            <a:r>
              <a:rPr lang="en-US" dirty="0" smtClean="0"/>
              <a:t>contrasts with </a:t>
            </a:r>
            <a:r>
              <a:rPr lang="en-US" dirty="0"/>
              <a:t>the peritrichous flagella (distributed all over the surface) of the </a:t>
            </a:r>
            <a:r>
              <a:rPr lang="en-US" dirty="0" smtClean="0"/>
              <a:t>motile Enterobacteriaceae</a:t>
            </a:r>
            <a:r>
              <a:rPr lang="en-US" dirty="0"/>
              <a:t>.] O and H antigens are both present, but only O antigens are useful in distinguishing strains of vibrios that cause</a:t>
            </a:r>
          </a:p>
          <a:p>
            <a:pPr marL="0" indent="0" algn="l">
              <a:buNone/>
            </a:pPr>
            <a:r>
              <a:rPr lang="en-US" dirty="0"/>
              <a:t>epidemics. Vibrios are facultative anaerobes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329893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8964488" cy="4824536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sz="3200" b="0" i="0" u="none" strike="noStrike" baseline="0" dirty="0" smtClean="0">
                <a:latin typeface="Andalus" pitchFamily="18" charset="-78"/>
                <a:cs typeface="Andalus" pitchFamily="18" charset="-78"/>
              </a:rPr>
              <a:t>The growth of many Vibrio</a:t>
            </a:r>
            <a:r>
              <a:rPr lang="en-US" sz="3200" b="0" i="0" u="none" strike="noStrike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b="0" i="0" u="none" strike="noStrike" baseline="0" dirty="0" smtClean="0">
                <a:latin typeface="Andalus" pitchFamily="18" charset="-78"/>
                <a:cs typeface="Andalus" pitchFamily="18" charset="-78"/>
              </a:rPr>
              <a:t>strains either requires or is stimulated by NaCl. Pathogenic vibrios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b="0" i="0" u="none" strike="noStrike" baseline="0" dirty="0" smtClean="0">
                <a:latin typeface="Andalus" pitchFamily="18" charset="-78"/>
                <a:cs typeface="Andalus" pitchFamily="18" charset="-78"/>
              </a:rPr>
              <a:t>include: </a:t>
            </a:r>
          </a:p>
          <a:p>
            <a:pPr marL="0" indent="0" algn="l">
              <a:buNone/>
            </a:pPr>
            <a:r>
              <a:rPr lang="en-US" sz="3200" b="0" i="0" u="none" strike="noStrike" baseline="0" dirty="0" smtClean="0">
                <a:latin typeface="Andalus" pitchFamily="18" charset="-78"/>
                <a:cs typeface="Andalus" pitchFamily="18" charset="-78"/>
              </a:rPr>
              <a:t>1) Vibrio cholerae, serogroup O1 strains that are associated</a:t>
            </a:r>
            <a:r>
              <a:rPr lang="en-US" sz="3200" b="0" i="0" u="none" strike="noStrike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b="0" i="0" u="none" strike="noStrike" baseline="0" dirty="0" smtClean="0">
                <a:latin typeface="Andalus" pitchFamily="18" charset="-78"/>
                <a:cs typeface="Andalus" pitchFamily="18" charset="-78"/>
              </a:rPr>
              <a:t>with epidemic cholera;</a:t>
            </a:r>
          </a:p>
          <a:p>
            <a:pPr marL="0" indent="0" algn="l">
              <a:buNone/>
            </a:pPr>
            <a:r>
              <a:rPr lang="en-US" sz="3200" b="0" i="0" u="none" strike="noStrike" baseline="0" dirty="0" smtClean="0">
                <a:latin typeface="Andalus" pitchFamily="18" charset="-78"/>
                <a:cs typeface="Andalus" pitchFamily="18" charset="-78"/>
              </a:rPr>
              <a:t> 2) non-O1 V. cholerae and related strains that</a:t>
            </a:r>
            <a:r>
              <a:rPr lang="en-US" sz="3200" b="0" i="0" u="none" strike="noStrike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b="0" i="0" u="none" strike="noStrike" baseline="0" dirty="0" smtClean="0">
                <a:latin typeface="Andalus" pitchFamily="18" charset="-78"/>
                <a:cs typeface="Andalus" pitchFamily="18" charset="-78"/>
              </a:rPr>
              <a:t>cause sporadic cases of cholera like and other illnesses</a:t>
            </a:r>
          </a:p>
          <a:p>
            <a:pPr marL="0" indent="0" algn="l">
              <a:buNone/>
            </a:pPr>
            <a:r>
              <a:rPr lang="en-US" sz="3200" b="0" i="0" u="none" strike="noStrike" baseline="0" dirty="0" smtClean="0">
                <a:latin typeface="Andalus" pitchFamily="18" charset="-78"/>
                <a:cs typeface="Andalus" pitchFamily="18" charset="-78"/>
              </a:rPr>
              <a:t>3)Vibrio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b="0" i="0" u="none" strike="noStrike" baseline="0" dirty="0" smtClean="0">
                <a:latin typeface="Andalus" pitchFamily="18" charset="-78"/>
                <a:cs typeface="Andalus" pitchFamily="18" charset="-78"/>
              </a:rPr>
              <a:t>parahaemolyticus and other halophilic vibrios, which cause gastroenteritis</a:t>
            </a:r>
            <a:r>
              <a:rPr lang="en-US" sz="3200" b="0" i="0" u="none" strike="noStrike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b="0" i="0" u="none" strike="noStrike" baseline="0" dirty="0" smtClean="0">
                <a:latin typeface="Andalus" pitchFamily="18" charset="-78"/>
                <a:cs typeface="Andalus" pitchFamily="18" charset="-78"/>
              </a:rPr>
              <a:t>and </a:t>
            </a:r>
            <a:r>
              <a:rPr lang="en-US" sz="3200" b="0" i="0" u="none" strike="noStrike" baseline="0" dirty="0" err="1" smtClean="0">
                <a:latin typeface="Andalus" pitchFamily="18" charset="-78"/>
                <a:cs typeface="Andalus" pitchFamily="18" charset="-78"/>
              </a:rPr>
              <a:t>extraintestinal</a:t>
            </a:r>
            <a:r>
              <a:rPr lang="en-US" sz="3200" b="0" i="0" u="none" strike="noStrike" baseline="0" dirty="0" smtClean="0">
                <a:latin typeface="Andalus" pitchFamily="18" charset="-78"/>
                <a:cs typeface="Andalus" pitchFamily="18" charset="-78"/>
              </a:rPr>
              <a:t> infections</a:t>
            </a:r>
            <a:r>
              <a:rPr lang="en-US" b="0" i="0" u="none" strike="noStrike" baseline="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.</a:t>
            </a:r>
            <a:endParaRPr lang="ar-IQ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3449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33486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A. </a:t>
            </a:r>
            <a:r>
              <a:rPr lang="en-US" b="1" dirty="0" smtClean="0"/>
              <a:t>Epidemiology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81858"/>
            <a:ext cx="8229600" cy="4211438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V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. cholerae is transmitted to humans by contaminated water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and food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. In the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acquatic 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environment, a number of reservoirs have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been identified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, including crustaceans, phytoplankton, and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protozoa . Among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humans, long-term carriage is considered uncommon.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There are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two biotypes (subdivisions) of the species V.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cholerae  : classic and 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El Tor. In contrast to the classic strain, the El Tor strain is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distinguished by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the production of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hemolysins ,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higher carriage rates,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and the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ability to survive in water for longer periods</a:t>
            </a:r>
            <a:r>
              <a:rPr lang="en-US" sz="20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..</a:t>
            </a:r>
            <a:endParaRPr lang="ar-IQ" sz="2000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77524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/>
              <a:t>Outbreaks of </a:t>
            </a:r>
            <a:r>
              <a:rPr lang="en-US" dirty="0" smtClean="0"/>
              <a:t>both strains </a:t>
            </a:r>
            <a:r>
              <a:rPr lang="en-US" dirty="0"/>
              <a:t>have been associated with raw or undercooked seafood </a:t>
            </a:r>
            <a:r>
              <a:rPr lang="en-US" dirty="0" smtClean="0"/>
              <a:t>harvested from </a:t>
            </a:r>
            <a:r>
              <a:rPr lang="en-US" dirty="0"/>
              <a:t>contaminated waters. Natural (and even </a:t>
            </a:r>
            <a:r>
              <a:rPr lang="en-US" dirty="0" smtClean="0"/>
              <a:t>man-made)disasters </a:t>
            </a:r>
            <a:r>
              <a:rPr lang="en-US" dirty="0"/>
              <a:t>are often followed by cholera outbreaks. For example, </a:t>
            </a:r>
            <a:r>
              <a:rPr lang="en-US" dirty="0" smtClean="0"/>
              <a:t>a severe </a:t>
            </a:r>
            <a:r>
              <a:rPr lang="en-US" dirty="0"/>
              <a:t>outbreak of cholera followed the earthquake in Haiti in 2010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255025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B. Pathogenesis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36504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8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Following ingestion, V. cholerae infects the small intestine. </a:t>
            </a:r>
            <a:r>
              <a:rPr lang="en-US" sz="28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Adhesion factor(s</a:t>
            </a:r>
            <a:r>
              <a:rPr lang="en-US" sz="28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) are important </a:t>
            </a:r>
            <a:r>
              <a:rPr lang="en-US" sz="28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for colonization </a:t>
            </a:r>
            <a:r>
              <a:rPr lang="en-US" sz="28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and virulence. </a:t>
            </a:r>
            <a:r>
              <a:rPr lang="en-US" sz="28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Achlorhydria</a:t>
            </a:r>
            <a:r>
              <a:rPr lang="en-US" sz="28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and/or </a:t>
            </a:r>
            <a:r>
              <a:rPr lang="en-US" sz="28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treatments that lessen gastric acidity, greatly reduce </a:t>
            </a:r>
            <a:r>
              <a:rPr lang="en-US" sz="28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the infectious </a:t>
            </a:r>
            <a:r>
              <a:rPr lang="en-US" sz="28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dose. The organism is noninvasive but adheres to </a:t>
            </a:r>
            <a:r>
              <a:rPr lang="en-US" sz="28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the epithelium </a:t>
            </a:r>
            <a:r>
              <a:rPr lang="en-US" sz="28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by expression of pili called </a:t>
            </a:r>
            <a:r>
              <a:rPr lang="en-US" sz="2800" dirty="0" err="1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Tcp</a:t>
            </a:r>
            <a:r>
              <a:rPr lang="en-US" sz="28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, or toxin-</a:t>
            </a:r>
            <a:r>
              <a:rPr lang="en-US" sz="2800" dirty="0" err="1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coregulated</a:t>
            </a:r>
            <a:r>
              <a:rPr lang="en-US" sz="28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pili. These </a:t>
            </a:r>
            <a:r>
              <a:rPr lang="en-US" sz="28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pili are coordinately expressed along with cholera toxin,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which is an enterotoxin that initiates an outpouring of fluid </a:t>
            </a:r>
            <a:r>
              <a:rPr lang="en-US" sz="28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.</a:t>
            </a:r>
            <a:r>
              <a:rPr lang="en-US" sz="18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</a:t>
            </a:r>
            <a:endParaRPr lang="ar-IQ" sz="1600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71457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algn="l">
              <a:buNone/>
            </a:pPr>
            <a:r>
              <a:rPr lang="en-US" sz="9600" dirty="0"/>
              <a:t>Cholera toxin is a multimeric protein composed of an A and</a:t>
            </a:r>
          </a:p>
          <a:p>
            <a:pPr marL="0" indent="0" algn="l">
              <a:buNone/>
            </a:pPr>
            <a:r>
              <a:rPr lang="en-US" sz="9600" dirty="0"/>
              <a:t>a B subunit. The B subunit (consisting of five identical </a:t>
            </a:r>
            <a:r>
              <a:rPr lang="en-US" sz="9600" dirty="0" smtClean="0"/>
              <a:t>monomers)binds </a:t>
            </a:r>
            <a:r>
              <a:rPr lang="en-US" sz="9600" dirty="0"/>
              <a:t>to the GM1 ganglioside receptor of cells lining the </a:t>
            </a:r>
            <a:r>
              <a:rPr lang="en-US" sz="9600" dirty="0" smtClean="0"/>
              <a:t>intestine. The </a:t>
            </a:r>
            <a:r>
              <a:rPr lang="en-US" sz="9600" dirty="0"/>
              <a:t>A subunit has two components: The A2 subunit tethers the </a:t>
            </a:r>
            <a:r>
              <a:rPr lang="en-US" sz="9600" dirty="0" smtClean="0"/>
              <a:t>A1 subunit </a:t>
            </a:r>
            <a:r>
              <a:rPr lang="en-US" sz="9600" dirty="0"/>
              <a:t>to the B pentamer, and the A1 subunit is an </a:t>
            </a:r>
            <a:r>
              <a:rPr lang="en-US" sz="9600" dirty="0" smtClean="0"/>
              <a:t>adenosine diphosphate </a:t>
            </a:r>
            <a:r>
              <a:rPr lang="en-US" sz="9600" dirty="0"/>
              <a:t>(ADP)-</a:t>
            </a:r>
            <a:r>
              <a:rPr lang="en-US" sz="9600" dirty="0" err="1"/>
              <a:t>ribosyl</a:t>
            </a:r>
            <a:r>
              <a:rPr lang="en-US" sz="9600" dirty="0"/>
              <a:t> transferase that ADP-</a:t>
            </a:r>
            <a:r>
              <a:rPr lang="en-US" sz="9600" dirty="0" err="1"/>
              <a:t>ribosylates</a:t>
            </a:r>
            <a:r>
              <a:rPr lang="en-US" sz="9600" dirty="0"/>
              <a:t> </a:t>
            </a:r>
            <a:r>
              <a:rPr lang="en-US" sz="9600" dirty="0" smtClean="0"/>
              <a:t>the  membrane-bound </a:t>
            </a:r>
            <a:r>
              <a:rPr lang="en-US" sz="9600" dirty="0" err="1"/>
              <a:t>Gs</a:t>
            </a:r>
            <a:r>
              <a:rPr lang="en-US" sz="9600" dirty="0"/>
              <a:t> protein.1 Modified </a:t>
            </a:r>
            <a:r>
              <a:rPr lang="en-US" sz="9600" dirty="0" err="1"/>
              <a:t>Gs</a:t>
            </a:r>
            <a:r>
              <a:rPr lang="en-US" sz="9600" dirty="0"/>
              <a:t> protein </a:t>
            </a:r>
            <a:r>
              <a:rPr lang="en-US" sz="9600" dirty="0" smtClean="0"/>
              <a:t>activates adenylyl </a:t>
            </a:r>
            <a:r>
              <a:rPr lang="en-US" sz="9600" dirty="0" err="1"/>
              <a:t>cyclase</a:t>
            </a:r>
            <a:r>
              <a:rPr lang="en-US" sz="9600" dirty="0"/>
              <a:t>, which produces elevated levels of </a:t>
            </a:r>
            <a:r>
              <a:rPr lang="en-US" sz="9600" dirty="0" smtClean="0"/>
              <a:t>intracellular cAMP</a:t>
            </a:r>
            <a:r>
              <a:rPr lang="en-US" sz="9600" dirty="0"/>
              <a:t>. This, in turn, causes an outflowing of ions and water to </a:t>
            </a:r>
            <a:r>
              <a:rPr lang="en-US" sz="9600" dirty="0" smtClean="0"/>
              <a:t>the lumen </a:t>
            </a:r>
            <a:r>
              <a:rPr lang="en-US" sz="9600" dirty="0"/>
              <a:t>of the intestine</a:t>
            </a:r>
            <a:r>
              <a:rPr lang="en-US" dirty="0"/>
              <a:t>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266705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268760"/>
            <a:ext cx="4824536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3645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5353570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61836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408</TotalTime>
  <Words>893</Words>
  <Application>Microsoft Office PowerPoint</Application>
  <PresentationFormat>On-screen Show (4:3)</PresentationFormat>
  <Paragraphs>31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Andalus</vt:lpstr>
      <vt:lpstr>Arial</vt:lpstr>
      <vt:lpstr>Calibri</vt:lpstr>
      <vt:lpstr>Constantia</vt:lpstr>
      <vt:lpstr>Majalla UI</vt:lpstr>
      <vt:lpstr>Traditional Arabic</vt:lpstr>
      <vt:lpstr>Wingdings 2</vt:lpstr>
      <vt:lpstr>تدفق</vt:lpstr>
      <vt:lpstr>VIBRIO</vt:lpstr>
      <vt:lpstr>Vibrio</vt:lpstr>
      <vt:lpstr>PowerPoint Presentation</vt:lpstr>
      <vt:lpstr>A. Epidemiology</vt:lpstr>
      <vt:lpstr>PowerPoint Presentation</vt:lpstr>
      <vt:lpstr>B. Pathogenesis</vt:lpstr>
      <vt:lpstr>PowerPoint Presentation</vt:lpstr>
      <vt:lpstr>PowerPoint Presentation</vt:lpstr>
      <vt:lpstr>PowerPoint Presentation</vt:lpstr>
      <vt:lpstr>C. Clinical significance</vt:lpstr>
      <vt:lpstr>D. Laboratory identification</vt:lpstr>
      <vt:lpstr>E. Treatment and prevention</vt:lpstr>
      <vt:lpstr>F. Vibrio parahaemolyticus and other halophilic, noncholera vibrios</vt:lpstr>
      <vt:lpstr>PowerPoint Presentation</vt:lpstr>
    </vt:vector>
  </TitlesOfParts>
  <Company>Microsoft (C)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VIBRIO</dc:title>
  <dc:creator>DR.Ahmed Saker</dc:creator>
  <cp:lastModifiedBy>computer science</cp:lastModifiedBy>
  <cp:revision>26</cp:revision>
  <dcterms:created xsi:type="dcterms:W3CDTF">2018-01-01T21:08:50Z</dcterms:created>
  <dcterms:modified xsi:type="dcterms:W3CDTF">2019-01-08T10:08:12Z</dcterms:modified>
</cp:coreProperties>
</file>