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032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4B216D-C6C7-41F8-8CCD-DA8E8BEF857B}" type="datetimeFigureOut">
              <a:rPr lang="ar-SA" smtClean="0"/>
              <a:t>26/04/1440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6314EC-8888-4B2C-82A3-EF1C8D990DBA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latin typeface="Arial"/>
              </a:rPr>
              <a:t>Spirochetes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Prepared by Dr. </a:t>
            </a:r>
            <a:r>
              <a:rPr lang="en-US" dirty="0" err="1"/>
              <a:t>Najdat</a:t>
            </a:r>
            <a:r>
              <a:rPr lang="en-US" dirty="0"/>
              <a:t> </a:t>
            </a:r>
            <a:r>
              <a:rPr lang="en-US" dirty="0" err="1"/>
              <a:t>B.Mahdi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86628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2. Congenital syphilis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i="0" u="none" strike="noStrike" baseline="0" dirty="0" smtClean="0">
                <a:latin typeface="Arial"/>
              </a:rPr>
              <a:t>: </a:t>
            </a:r>
            <a:r>
              <a:rPr lang="en-US" b="0" i="1" u="none" strike="noStrike" baseline="0" dirty="0" smtClean="0">
                <a:latin typeface="Arial"/>
              </a:rPr>
              <a:t>T. </a:t>
            </a:r>
            <a:r>
              <a:rPr lang="en-US" b="0" i="1" u="none" strike="noStrike" baseline="0" dirty="0" err="1" smtClean="0">
                <a:latin typeface="Arial"/>
              </a:rPr>
              <a:t>pallidum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can be transmitted through the placenta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to a fetus after the first 10 to 15 weeks of pregnancy. Infection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can cause fetal or infant death or spontaneous abortion. Infected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infants who live develop a condition similar to secondary syphilis,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including a variety of central nervous system (CNS) and structural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abnormalities. Treatment of the pregnant mother with appropriate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antibiotics prevents congenital syphilis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345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Other </a:t>
            </a:r>
            <a:r>
              <a:rPr lang="en-US" sz="1800" b="1" dirty="0" err="1">
                <a:solidFill>
                  <a:prstClr val="black"/>
                </a:solidFill>
                <a:latin typeface="Arial"/>
                <a:ea typeface="+mn-ea"/>
                <a:cs typeface="+mn-cs"/>
              </a:rPr>
              <a:t>treponemal</a:t>
            </a:r>
            <a:r>
              <a:rPr lang="en-US" sz="1800" b="1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 infections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800" b="1" i="0" u="none" strike="noStrike" baseline="0" dirty="0" smtClean="0">
                <a:latin typeface="Arial"/>
              </a:rPr>
              <a:t>: </a:t>
            </a:r>
            <a:r>
              <a:rPr lang="en-US" b="0" i="0" u="none" strike="noStrike" baseline="0" dirty="0" smtClean="0">
                <a:latin typeface="Arial"/>
              </a:rPr>
              <a:t>Three geographically localized </a:t>
            </a:r>
            <a:r>
              <a:rPr lang="en-US" b="0" i="0" u="none" strike="noStrike" baseline="0" dirty="0" err="1" smtClean="0">
                <a:latin typeface="Arial"/>
              </a:rPr>
              <a:t>treponemal</a:t>
            </a:r>
            <a:endParaRPr lang="en-US" b="0" i="0" u="none" strike="noStrike" baseline="0" dirty="0" smtClean="0">
              <a:latin typeface="Arial"/>
            </a:endParaRP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diseases closely mimic syphilis. They include </a:t>
            </a:r>
            <a:r>
              <a:rPr lang="en-US" b="0" i="0" u="none" strike="noStrike" baseline="0" dirty="0" err="1" smtClean="0">
                <a:latin typeface="Arial"/>
              </a:rPr>
              <a:t>bejel</a:t>
            </a:r>
            <a:r>
              <a:rPr lang="en-US" b="0" i="0" u="none" strike="noStrike" baseline="0" dirty="0" smtClean="0">
                <a:latin typeface="Arial"/>
              </a:rPr>
              <a:t> (found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in hot, arid areas of Africa, Southeast Asia, and the Middle East),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yaws (found in humid, tropical countries </a:t>
            </a:r>
            <a:r>
              <a:rPr lang="en-US" b="0" i="0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and </a:t>
            </a:r>
            <a:r>
              <a:rPr lang="en-US" b="0" i="0" u="none" strike="noStrike" baseline="0" dirty="0" err="1" smtClean="0">
                <a:latin typeface="Arial"/>
              </a:rPr>
              <a:t>pinta</a:t>
            </a:r>
            <a:r>
              <a:rPr lang="en-US" b="0" i="0" u="none" strike="noStrike" baseline="0" dirty="0" smtClean="0">
                <a:latin typeface="Arial"/>
              </a:rPr>
              <a:t> (found in South and Central America, Mexico, and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</a:t>
            </a:r>
            <a:r>
              <a:rPr lang="en-US" b="0" i="0" u="none" strike="noStrike" baseline="0" dirty="0" err="1" smtClean="0">
                <a:latin typeface="Arial"/>
              </a:rPr>
              <a:t>Phillipines</a:t>
            </a:r>
            <a:r>
              <a:rPr lang="en-US" b="0" i="0" u="none" strike="noStrike" baseline="0" dirty="0" smtClean="0">
                <a:latin typeface="Arial"/>
              </a:rPr>
              <a:t>). Unlike syphilis, direct skin contact, crowded living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conditions, and poor hygiene contribute to the spread of these diseases.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Sexual contact is not usually the mode of transmission, and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congenital infections occur rarely if at all. All three diseases are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curable with penicillin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98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latin typeface="Arial"/>
              </a:rPr>
              <a:t>Laboratory identification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lesions can be detected microscopically using </a:t>
            </a:r>
            <a:r>
              <a:rPr lang="en-US" b="0" i="0" u="none" strike="noStrike" baseline="0" dirty="0" err="1" smtClean="0">
                <a:latin typeface="Arial"/>
              </a:rPr>
              <a:t>immunofluorescent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stain or dark-field illumination  syphilis is usually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diagnosed serologically. Infection with 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 elicits two kinds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 antibodies:         1) </a:t>
            </a:r>
            <a:r>
              <a:rPr lang="en-US" b="0" i="0" u="none" strike="noStrike" baseline="0" dirty="0" err="1" smtClean="0">
                <a:latin typeface="Arial"/>
              </a:rPr>
              <a:t>antitreponemal</a:t>
            </a:r>
            <a:r>
              <a:rPr lang="en-US" b="0" i="0" u="none" strike="noStrike" baseline="0" dirty="0" smtClean="0">
                <a:latin typeface="Arial"/>
              </a:rPr>
              <a:t> antibodies that are specific to the</a:t>
            </a:r>
          </a:p>
          <a:p>
            <a:pPr marL="0" indent="0" algn="l">
              <a:buNone/>
            </a:pPr>
            <a:r>
              <a:rPr lang="en-US" b="0" i="0" u="none" strike="noStrike" baseline="0" dirty="0" err="1" smtClean="0">
                <a:latin typeface="Arial"/>
              </a:rPr>
              <a:t>treponemal</a:t>
            </a:r>
            <a:r>
              <a:rPr lang="en-US" b="0" i="0" u="none" strike="noStrike" baseline="0" dirty="0" smtClean="0">
                <a:latin typeface="Arial"/>
              </a:rPr>
              <a:t> surface proteins and 2) non </a:t>
            </a:r>
            <a:r>
              <a:rPr lang="en-US" b="0" i="0" u="none" strike="noStrike" baseline="0" dirty="0" err="1" smtClean="0">
                <a:latin typeface="Arial"/>
              </a:rPr>
              <a:t>treponemal</a:t>
            </a:r>
            <a:r>
              <a:rPr lang="en-US" b="0" i="0" u="none" strike="noStrike" baseline="0" dirty="0" smtClean="0">
                <a:latin typeface="Arial"/>
              </a:rPr>
              <a:t> antibodies (</a:t>
            </a:r>
            <a:r>
              <a:rPr lang="en-US" b="0" i="0" u="none" strike="noStrike" baseline="0" dirty="0" err="1" smtClean="0">
                <a:latin typeface="Arial"/>
              </a:rPr>
              <a:t>reagin</a:t>
            </a:r>
            <a:r>
              <a:rPr lang="en-US" b="0" i="0" u="none" strike="noStrike" baseline="0" dirty="0" smtClean="0">
                <a:latin typeface="Arial"/>
              </a:rPr>
              <a:t>),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that are directed against normal phospholipid components of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mammalian membranes, such as cardiolipin</a:t>
            </a:r>
            <a:r>
              <a:rPr lang="en-US" sz="800" b="0" i="0" u="none" strike="noStrike" baseline="0" dirty="0" smtClean="0">
                <a:latin typeface="Arial"/>
              </a:rPr>
              <a:t>2</a:t>
            </a:r>
            <a:r>
              <a:rPr lang="en-US" b="0" i="0" u="none" strike="noStrike" baseline="0" dirty="0" smtClean="0">
                <a:latin typeface="Arial"/>
              </a:rPr>
              <a:t>. Serologic tests using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both kinds of antibodies are available. </a:t>
            </a:r>
            <a:r>
              <a:rPr lang="en-US" b="0" i="0" u="none" strike="noStrike" baseline="0" dirty="0" err="1" smtClean="0">
                <a:latin typeface="Arial"/>
              </a:rPr>
              <a:t>Antitreponemal</a:t>
            </a:r>
            <a:r>
              <a:rPr lang="en-US" b="0" i="0" u="none" strike="noStrike" baseline="0" dirty="0" smtClean="0">
                <a:latin typeface="Arial"/>
              </a:rPr>
              <a:t> antibodies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tests are more specific than </a:t>
            </a:r>
            <a:r>
              <a:rPr lang="en-US" b="0" i="0" u="none" strike="noStrike" baseline="0" dirty="0" err="1" smtClean="0">
                <a:latin typeface="Arial"/>
              </a:rPr>
              <a:t>reagin</a:t>
            </a:r>
            <a:r>
              <a:rPr lang="en-US" b="0" i="0" u="none" strike="noStrike" baseline="0" dirty="0" smtClean="0">
                <a:latin typeface="Arial"/>
              </a:rPr>
              <a:t>-based tests</a:t>
            </a:r>
          </a:p>
        </p:txBody>
      </p:sp>
    </p:spTree>
    <p:extLst>
      <p:ext uri="{BB962C8B-B14F-4D97-AF65-F5344CB8AC3E}">
        <p14:creationId xmlns:p14="http://schemas.microsoft.com/office/powerpoint/2010/main" val="3858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latin typeface="Arial"/>
              </a:rPr>
              <a:t>Treatment and prevention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latin typeface="Arial"/>
              </a:rPr>
              <a:t>One single treatment with penicillin is curative for primary and secondary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syphilis, and no antibiotic resistance has been reported. In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cases of patient sensitivity to penicillin, alternate therapy with erythromycin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or </a:t>
            </a:r>
            <a:r>
              <a:rPr lang="en-US" b="0" i="0" u="none" strike="noStrike" baseline="0" dirty="0" err="1" smtClean="0">
                <a:latin typeface="Arial"/>
              </a:rPr>
              <a:t>tetracyclines</a:t>
            </a:r>
            <a:r>
              <a:rPr lang="en-US" b="0" i="0" u="none" strike="noStrike" baseline="0" dirty="0" smtClean="0">
                <a:latin typeface="Arial"/>
              </a:rPr>
              <a:t> may also be effective  There is no vaccine against </a:t>
            </a:r>
            <a:r>
              <a:rPr lang="en-US" b="0" i="1" u="none" strike="noStrike" baseline="0" dirty="0" smtClean="0">
                <a:latin typeface="Arial"/>
              </a:rPr>
              <a:t>T. </a:t>
            </a:r>
            <a:r>
              <a:rPr lang="en-US" b="0" i="1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, &amp; prevention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depends on safe sexual practices. More than one </a:t>
            </a:r>
            <a:endParaRPr lang="ar-IQ" b="0" i="0" u="none" strike="noStrike" baseline="0" dirty="0" smtClean="0">
              <a:latin typeface="Arial"/>
            </a:endParaRP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sexually transmitted</a:t>
            </a:r>
          </a:p>
          <a:p>
            <a:pPr algn="l"/>
            <a:endParaRPr lang="en-US" b="0" i="0" u="none" strike="noStrike" baseline="0" dirty="0" smtClean="0">
              <a:latin typeface="Arial"/>
            </a:endParaRPr>
          </a:p>
          <a:p>
            <a:pPr marL="0" indent="0" algn="l">
              <a:buNone/>
            </a:pPr>
            <a:endParaRPr lang="en-US" b="0" i="0" u="none" strike="noStrike" baseline="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1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none" strike="noStrike" baseline="0" dirty="0" smtClean="0">
                <a:latin typeface="Arial"/>
              </a:rPr>
              <a:t>BORRELIA BURGDORFERI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Members of the genus </a:t>
            </a:r>
            <a:r>
              <a:rPr lang="en-US" b="0" i="0" u="none" strike="noStrike" baseline="0" dirty="0" err="1" smtClean="0">
                <a:latin typeface="Arial"/>
              </a:rPr>
              <a:t>Borrelia</a:t>
            </a:r>
            <a:r>
              <a:rPr lang="en-US" b="0" i="0" u="none" strike="noStrike" baseline="0" dirty="0" smtClean="0">
                <a:latin typeface="Arial"/>
              </a:rPr>
              <a:t> are relatively large spirochetes which,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like </a:t>
            </a:r>
            <a:r>
              <a:rPr lang="en-US" b="0" i="0" u="none" strike="noStrike" baseline="0" dirty="0" err="1" smtClean="0">
                <a:latin typeface="Arial"/>
              </a:rPr>
              <a:t>Treponema</a:t>
            </a:r>
            <a:r>
              <a:rPr lang="en-US" b="0" i="0" u="none" strike="noStrike" baseline="0" dirty="0" smtClean="0">
                <a:latin typeface="Arial"/>
              </a:rPr>
              <a:t>, have </a:t>
            </a:r>
            <a:r>
              <a:rPr lang="en-US" b="0" i="0" u="none" strike="noStrike" baseline="0" dirty="0" err="1" smtClean="0">
                <a:latin typeface="Arial"/>
              </a:rPr>
              <a:t>endoflagella</a:t>
            </a:r>
            <a:r>
              <a:rPr lang="en-US" b="0" i="0" u="none" strike="noStrike" baseline="0" dirty="0" smtClean="0">
                <a:latin typeface="Arial"/>
              </a:rPr>
              <a:t> that make them highly motile . </a:t>
            </a:r>
            <a:r>
              <a:rPr lang="en-US" b="0" i="0" u="none" strike="noStrike" baseline="0" dirty="0" err="1" smtClean="0">
                <a:latin typeface="Arial"/>
              </a:rPr>
              <a:t>Borrelia</a:t>
            </a:r>
            <a:r>
              <a:rPr lang="en-US" b="0" i="0" u="none" strike="noStrike" baseline="0" dirty="0" smtClean="0">
                <a:latin typeface="Arial"/>
              </a:rPr>
              <a:t> species are unusual among bacteria in that they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have linear rather than circular plasmid and chromosomal DNA. Like T.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, </a:t>
            </a:r>
            <a:r>
              <a:rPr lang="en-US" b="0" i="0" u="none" strike="noStrike" baseline="0" dirty="0" err="1" smtClean="0">
                <a:latin typeface="Arial"/>
              </a:rPr>
              <a:t>Borrelia</a:t>
            </a:r>
            <a:r>
              <a:rPr lang="en-US" b="0" i="0" u="none" strike="noStrike" baseline="0" dirty="0" smtClean="0">
                <a:latin typeface="Arial"/>
              </a:rPr>
              <a:t> do not produce endotoxin or exotoxins.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3864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latin typeface="Arial"/>
              </a:rPr>
              <a:t>Lyme disease is caused by the spirochete </a:t>
            </a:r>
            <a:r>
              <a:rPr lang="en-US" b="0" i="0" u="none" strike="noStrike" baseline="0" dirty="0" err="1" smtClean="0">
                <a:latin typeface="Arial"/>
              </a:rPr>
              <a:t>B.burgdorferi</a:t>
            </a:r>
            <a:r>
              <a:rPr lang="en-US" b="0" i="0" u="none" strike="noStrike" baseline="0" dirty="0" smtClean="0">
                <a:latin typeface="Arial"/>
              </a:rPr>
              <a:t>, which is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transmitted by the bite of a small tick of the genus </a:t>
            </a:r>
            <a:r>
              <a:rPr lang="en-US" b="0" i="0" u="none" strike="noStrike" baseline="0" dirty="0" err="1" smtClean="0">
                <a:latin typeface="Arial"/>
              </a:rPr>
              <a:t>Ixodes</a:t>
            </a:r>
            <a:r>
              <a:rPr lang="en-US" b="0" i="0" u="none" strike="noStrike" baseline="0" dirty="0" smtClean="0">
                <a:latin typeface="Arial"/>
              </a:rPr>
              <a:t>  [Note: The tick must be attached for at least 24 hours before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there is transmission of bacteria. This blood meal results in a heavily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engorged tick.] Mice and other small rodents serve as primary reservoirs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for the spirochete, but deer and other mammals serve as hosts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for the ticks. Lyme disease is currently the most common arthropod transmitted</a:t>
            </a:r>
          </a:p>
          <a:p>
            <a:pPr algn="l"/>
            <a:endParaRPr lang="en-US" b="0" i="0" u="none" strike="noStrike" baseline="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7118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Prepared by Dr. </a:t>
            </a:r>
            <a:r>
              <a:rPr lang="en-US" dirty="0" err="1">
                <a:solidFill>
                  <a:schemeClr val="bg1"/>
                </a:solidFill>
              </a:rPr>
              <a:t>Najdat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B.Mahdi</a:t>
            </a:r>
            <a:endParaRPr lang="en-US" dirty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191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Spirochetes are long, slender, motile, flexible, undulating, gram-negative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bacilli that have helical shape. Depending on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the species, they can be </a:t>
            </a:r>
            <a:r>
              <a:rPr lang="en-US" b="0" i="0" u="none" strike="noStrike" baseline="0" dirty="0" err="1" smtClean="0">
                <a:latin typeface="Arial"/>
              </a:rPr>
              <a:t>microaerophilic</a:t>
            </a:r>
            <a:r>
              <a:rPr lang="en-US" b="0" i="0" u="none" strike="noStrike" baseline="0" dirty="0" smtClean="0">
                <a:latin typeface="Arial"/>
              </a:rPr>
              <a:t>, aerobic, or anaerobic. Some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species can be grown in laboratory culture (either cell free culture or tissue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culture), whereas others cannot. Some species are free living, and some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are part of the normal flora of humans and animals. Spirochetes that are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important human pathogens are confined to three genera: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pt-BR" b="0" i="0" u="none" strike="noStrike" baseline="0" dirty="0" smtClean="0">
                <a:latin typeface="Arial"/>
              </a:rPr>
              <a:t>Treponema (</a:t>
            </a:r>
            <a:r>
              <a:rPr lang="pt-BR" b="0" i="1" u="none" strike="noStrike" baseline="0" dirty="0" smtClean="0">
                <a:latin typeface="Arial"/>
              </a:rPr>
              <a:t>Treponema pallidum</a:t>
            </a:r>
            <a:r>
              <a:rPr lang="pt-BR" b="0" i="0" u="none" strike="noStrike" baseline="0" dirty="0" smtClean="0">
                <a:latin typeface="Arial"/>
              </a:rPr>
              <a:t> causes syphilis), Borrelia (</a:t>
            </a:r>
            <a:r>
              <a:rPr lang="pt-BR" b="0" i="1" u="none" strike="noStrike" baseline="0" dirty="0" smtClean="0">
                <a:latin typeface="Arial"/>
              </a:rPr>
              <a:t>Borrelia</a:t>
            </a:r>
            <a:r>
              <a:rPr lang="pt-BR" b="0" i="1" u="none" strike="noStrike" dirty="0" smtClean="0">
                <a:latin typeface="Arial"/>
              </a:rPr>
              <a:t> </a:t>
            </a:r>
            <a:r>
              <a:rPr lang="en-US" b="0" i="1" u="none" strike="noStrike" baseline="0" dirty="0" err="1" smtClean="0">
                <a:latin typeface="Arial"/>
              </a:rPr>
              <a:t>burgdorferi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causes Lyme disease and </a:t>
            </a:r>
            <a:r>
              <a:rPr lang="en-US" b="0" i="1" u="none" strike="noStrike" baseline="0" dirty="0" err="1" smtClean="0">
                <a:latin typeface="Arial"/>
              </a:rPr>
              <a:t>Borrelia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1" u="none" strike="noStrike" baseline="0" dirty="0" err="1" smtClean="0">
                <a:latin typeface="Arial"/>
              </a:rPr>
              <a:t>recurrentis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and </a:t>
            </a:r>
            <a:r>
              <a:rPr lang="en-US" b="0" i="1" u="none" strike="noStrike" baseline="0" dirty="0" err="1" smtClean="0">
                <a:latin typeface="Arial"/>
              </a:rPr>
              <a:t>Borrelia</a:t>
            </a:r>
            <a:r>
              <a:rPr lang="en-US" i="1" dirty="0">
                <a:latin typeface="Arial"/>
              </a:rPr>
              <a:t> </a:t>
            </a:r>
            <a:r>
              <a:rPr lang="en-US" b="0" i="1" u="none" strike="noStrike" baseline="0" dirty="0" err="1" smtClean="0">
                <a:latin typeface="Arial"/>
              </a:rPr>
              <a:t>hermsii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cause relapsing fever), and </a:t>
            </a:r>
            <a:r>
              <a:rPr lang="en-US" b="0" i="0" u="none" strike="noStrike" baseline="0" dirty="0" err="1" smtClean="0">
                <a:latin typeface="Arial"/>
              </a:rPr>
              <a:t>Leptospira</a:t>
            </a:r>
            <a:r>
              <a:rPr lang="en-US" b="0" i="0" u="none" strike="noStrike" baseline="0" dirty="0" smtClean="0">
                <a:latin typeface="Arial"/>
              </a:rPr>
              <a:t> (</a:t>
            </a:r>
            <a:r>
              <a:rPr lang="en-US" b="0" i="1" u="none" strike="noStrike" baseline="0" dirty="0" err="1" smtClean="0">
                <a:latin typeface="Arial"/>
              </a:rPr>
              <a:t>Leptospira</a:t>
            </a:r>
            <a:r>
              <a:rPr lang="en-US" b="0" i="1" u="none" strike="noStrike" baseline="0" dirty="0" smtClean="0">
                <a:latin typeface="Arial"/>
              </a:rPr>
              <a:t> </a:t>
            </a:r>
            <a:r>
              <a:rPr lang="en-US" b="0" i="1" u="none" strike="noStrike" baseline="0" dirty="0" err="1" smtClean="0">
                <a:latin typeface="Arial"/>
              </a:rPr>
              <a:t>interrogans</a:t>
            </a:r>
            <a:endParaRPr lang="en-US" b="0" i="1" u="none" strike="noStrike" baseline="0" dirty="0" smtClean="0">
              <a:latin typeface="Arial"/>
            </a:endParaRP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causes leptospirosis).</a:t>
            </a:r>
          </a:p>
        </p:txBody>
      </p:sp>
    </p:spTree>
    <p:extLst>
      <p:ext uri="{BB962C8B-B14F-4D97-AF65-F5344CB8AC3E}">
        <p14:creationId xmlns:p14="http://schemas.microsoft.com/office/powerpoint/2010/main" val="186031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u="none" strike="noStrike" baseline="0" dirty="0" smtClean="0">
                <a:latin typeface="Arial"/>
              </a:rPr>
              <a:t>II. STRUCTURAL FEATURES OF SPIROCHETES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Spirochetes have a unique structure that is responsible for motility.  the spirochete cell has a central protoplasmic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cylinder bounded by a plasma membrane and a typical gram-negative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cell wall. Unlike in other bacilli, this cylinder is enveloped by an outer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membrane composed of glycolipids and lipoproteins</a:t>
            </a:r>
            <a:r>
              <a:rPr lang="en-US" sz="800" b="0" i="0" u="none" strike="noStrike" baseline="0" dirty="0" smtClean="0">
                <a:latin typeface="Arial"/>
              </a:rPr>
              <a:t>1</a:t>
            </a:r>
            <a:r>
              <a:rPr lang="en-US" b="0" i="0" u="none" strike="noStrike" baseline="0" dirty="0" smtClean="0">
                <a:latin typeface="Arial"/>
              </a:rPr>
              <a:t>. Between the peptidoglycan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and the outer sheath are located multiple </a:t>
            </a:r>
            <a:r>
              <a:rPr lang="en-US" b="0" i="0" u="none" strike="noStrike" baseline="0" dirty="0" err="1" smtClean="0">
                <a:latin typeface="Arial"/>
              </a:rPr>
              <a:t>periplasmic</a:t>
            </a:r>
            <a:r>
              <a:rPr lang="en-US" b="0" i="0" u="none" strike="noStrike" baseline="0" dirty="0" smtClean="0">
                <a:latin typeface="Arial"/>
              </a:rPr>
              <a:t> flagella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that do not protrude from the cell but are oriented axially. Spirochetes can move through highly viscous solutions with </a:t>
            </a:r>
            <a:r>
              <a:rPr lang="en-US" b="0" i="0" u="none" strike="noStrike" baseline="0" dirty="0" smtClean="0">
                <a:latin typeface="Arial"/>
              </a:rPr>
              <a:t>little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impediment</a:t>
            </a:r>
            <a:r>
              <a:rPr lang="en-US" b="0" i="0" u="none" strike="noStrike" baseline="0" dirty="0" smtClean="0">
                <a:latin typeface="Arial"/>
              </a:rPr>
              <a:t>, and it is theorized that this kind of motion is responsible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for the ability of spirochete pathogens to penetrate and invade host tissue,</a:t>
            </a:r>
            <a:r>
              <a:rPr lang="en-US" sz="2800" dirty="0">
                <a:solidFill>
                  <a:prstClr val="black"/>
                </a:solidFill>
                <a:latin typeface="Arial"/>
              </a:rPr>
              <a:t> just as a corkscrew penetrates cork</a:t>
            </a:r>
            <a:endParaRPr lang="ar-SA" sz="2800" dirty="0">
              <a:solidFill>
                <a:prstClr val="black"/>
              </a:solidFill>
            </a:endParaRPr>
          </a:p>
          <a:p>
            <a:pPr marL="0" indent="0" algn="l">
              <a:buNone/>
            </a:pPr>
            <a:endParaRPr lang="en-US" b="0" i="0" u="none" strike="noStrike" baseline="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591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none" strike="noStrike" baseline="0" dirty="0" smtClean="0">
                <a:latin typeface="Arial"/>
              </a:rPr>
              <a:t>TREPONEMA  PALLIDUM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00200"/>
            <a:ext cx="8280920" cy="4525963"/>
          </a:xfrm>
        </p:spPr>
        <p:txBody>
          <a:bodyPr/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Syphilis is primarily a sexually transmitted infection caused by the spirochete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. Starting with a small lesion (chancre), several progressive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stages of the disease can span a period of 30 years or more,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often ending in syphilitic dementia or cardiovascular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/>
              </a:rPr>
              <a:t>Prepared by Dr. </a:t>
            </a:r>
            <a:r>
              <a:rPr lang="en-US" dirty="0" err="1">
                <a:solidFill>
                  <a:schemeClr val="bg1"/>
                </a:solidFill>
                <a:latin typeface="Arial"/>
              </a:rPr>
              <a:t>Najdat</a:t>
            </a:r>
            <a:r>
              <a:rPr lang="en-US" dirty="0">
                <a:solidFill>
                  <a:schemeClr val="bg1"/>
                </a:solidFill>
                <a:latin typeface="Arial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/>
              </a:rPr>
              <a:t>B.Mahd</a:t>
            </a:r>
            <a:r>
              <a:rPr lang="en-US" b="0" i="0" u="none" strike="noStrike" baseline="0" dirty="0" err="1" smtClean="0">
                <a:latin typeface="Arial"/>
              </a:rPr>
              <a:t>damage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72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causative organism of syphilis is extremely fastidious and fragile. It </a:t>
            </a:r>
            <a:r>
              <a:rPr lang="en-US" b="0" i="0" u="none" strike="noStrike" baseline="0" dirty="0" smtClean="0">
                <a:latin typeface="Arial"/>
              </a:rPr>
              <a:t>cannot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be </a:t>
            </a:r>
            <a:r>
              <a:rPr lang="en-US" b="0" i="0" u="none" strike="noStrike" baseline="0" dirty="0" smtClean="0">
                <a:latin typeface="Arial"/>
              </a:rPr>
              <a:t>cultured in cell-free systems and is sensitive to </a:t>
            </a:r>
            <a:r>
              <a:rPr lang="en-US" b="0" i="0" u="none" strike="noStrike" baseline="0" dirty="0" smtClean="0">
                <a:latin typeface="Arial"/>
              </a:rPr>
              <a:t>disinfectants,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heat</a:t>
            </a:r>
            <a:r>
              <a:rPr lang="en-US" b="0" i="0" u="none" strike="noStrike" baseline="0" dirty="0" smtClean="0">
                <a:latin typeface="Arial"/>
              </a:rPr>
              <a:t>, and drying. 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 is so thin that it cannot be observed </a:t>
            </a:r>
            <a:r>
              <a:rPr lang="en-US" b="0" i="0" u="none" strike="noStrike" baseline="0" dirty="0" smtClean="0">
                <a:latin typeface="Arial"/>
              </a:rPr>
              <a:t>by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conventional </a:t>
            </a:r>
            <a:r>
              <a:rPr lang="en-US" b="0" i="0" u="none" strike="noStrike" baseline="0" dirty="0" smtClean="0">
                <a:latin typeface="Arial"/>
              </a:rPr>
              <a:t>light microscopy but requires </a:t>
            </a:r>
            <a:r>
              <a:rPr lang="en-US" b="0" i="0" u="none" strike="noStrike" baseline="0" dirty="0" err="1" smtClean="0">
                <a:latin typeface="Arial"/>
              </a:rPr>
              <a:t>immunofluorescent</a:t>
            </a:r>
            <a:r>
              <a:rPr lang="en-US" b="0" i="0" u="none" strike="noStrike" baseline="0" dirty="0" smtClean="0">
                <a:latin typeface="Arial"/>
              </a:rPr>
              <a:t> or </a:t>
            </a:r>
            <a:r>
              <a:rPr lang="en-US" b="0" i="0" u="none" strike="noStrike" baseline="0" dirty="0" err="1" smtClean="0">
                <a:latin typeface="Arial"/>
              </a:rPr>
              <a:t>darkfield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techniques </a:t>
            </a:r>
            <a:r>
              <a:rPr lang="en-US" b="0" i="0" u="none" strike="noStrike" baseline="0" dirty="0" smtClean="0">
                <a:latin typeface="Arial"/>
              </a:rPr>
              <a:t>The outer surface of the spirochete is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sparse in proteins, and the organism is only weakly antigenic. 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secretes </a:t>
            </a:r>
            <a:r>
              <a:rPr lang="en-US" b="0" i="0" u="none" strike="noStrike" baseline="0" dirty="0" err="1" smtClean="0">
                <a:latin typeface="Arial"/>
              </a:rPr>
              <a:t>hyaluronidase</a:t>
            </a:r>
            <a:r>
              <a:rPr lang="en-US" b="0" i="0" u="none" strike="noStrike" baseline="0" dirty="0" smtClean="0">
                <a:latin typeface="Arial"/>
              </a:rPr>
              <a:t>, an enzyme that disrupts ground </a:t>
            </a:r>
            <a:r>
              <a:rPr lang="en-US" b="0" i="0" u="none" strike="noStrike" baseline="0" dirty="0" smtClean="0">
                <a:latin typeface="Arial"/>
              </a:rPr>
              <a:t>substance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and </a:t>
            </a:r>
            <a:r>
              <a:rPr lang="en-US" b="0" i="0" u="none" strike="noStrike" baseline="0" dirty="0" smtClean="0">
                <a:latin typeface="Arial"/>
              </a:rPr>
              <a:t>probably facilitates dissemination of the organism. </a:t>
            </a:r>
            <a:r>
              <a:rPr lang="en-US" b="0" i="0" u="none" strike="noStrike" baseline="0" dirty="0" smtClean="0">
                <a:latin typeface="Arial"/>
              </a:rPr>
              <a:t>Unlike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typical </a:t>
            </a:r>
            <a:r>
              <a:rPr lang="en-US" b="0" i="0" u="none" strike="noStrike" baseline="0" dirty="0" smtClean="0">
                <a:latin typeface="Arial"/>
              </a:rPr>
              <a:t>gram-negative bacteria, most spirochetes, including T. </a:t>
            </a:r>
            <a:r>
              <a:rPr lang="en-US" b="0" i="0" u="none" strike="noStrike" baseline="0" dirty="0" err="1" smtClean="0">
                <a:latin typeface="Arial"/>
              </a:rPr>
              <a:t>pallidum,do</a:t>
            </a:r>
            <a:r>
              <a:rPr lang="en-US" b="0" i="0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not have lipopolysaccharide (LPS), or endotoxin, in the outer </a:t>
            </a:r>
            <a:r>
              <a:rPr lang="en-US" b="0" i="0" u="none" strike="noStrike" baseline="0" dirty="0" smtClean="0">
                <a:latin typeface="Arial"/>
              </a:rPr>
              <a:t>leaflet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 </a:t>
            </a:r>
            <a:r>
              <a:rPr lang="en-US" b="0" i="0" u="none" strike="noStrike" baseline="0" dirty="0" smtClean="0">
                <a:latin typeface="Arial"/>
              </a:rPr>
              <a:t>the outer membrane. </a:t>
            </a:r>
            <a:r>
              <a:rPr lang="en-US" b="0" i="0" u="none" strike="noStrike" baseline="0" dirty="0" smtClean="0">
                <a:latin typeface="Arial"/>
              </a:rPr>
              <a:t>.</a:t>
            </a:r>
            <a:endParaRPr lang="en-US" b="0" i="0" u="none" strike="noStrike" baseline="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23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latin typeface="Arial"/>
              </a:rPr>
              <a:t> Pathogenesis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latin typeface="Arial"/>
              </a:rPr>
              <a:t>Transmission of 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 is almost always by sexual contact or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err="1" smtClean="0">
                <a:latin typeface="Arial"/>
              </a:rPr>
              <a:t>transplacentally</a:t>
            </a:r>
            <a:r>
              <a:rPr lang="en-US" b="0" i="0" u="none" strike="noStrike" baseline="0" dirty="0" smtClean="0">
                <a:latin typeface="Arial"/>
              </a:rPr>
              <a:t> (congenital syphilis). This is understandable because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organism is so sensitive to environmental factors that survival outside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 the host for more than a few minutes is highly unlikely. The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organism enters the body through a break in the skin or by penetrating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mucous membranes such as those of the genitalia.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73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</a:rPr>
              <a:t>1-Syphilis</a:t>
            </a:r>
            <a:r>
              <a:rPr lang="en-US" b="1" dirty="0">
                <a:latin typeface="Arial"/>
              </a:rPr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0" i="0" u="none" strike="noStrike" baseline="0" dirty="0" smtClean="0">
                <a:latin typeface="Arial"/>
              </a:rPr>
              <a:t>Syphilis occurs in three stages . The first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symptom of primary syphilis is a hard, painless genital or oral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ulcer (chancre) that develops at the site of inoculation. The average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period between infection &amp;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appearance of the chancre</a:t>
            </a:r>
          </a:p>
          <a:p>
            <a:pPr algn="l"/>
            <a:r>
              <a:rPr lang="en-US" b="0" i="0" u="none" strike="noStrike" baseline="0" dirty="0" smtClean="0">
                <a:latin typeface="Arial"/>
              </a:rPr>
              <a:t>is about 3 weeks but varies with the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number of infecting organisms.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953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Clinical stages of untreated syphilis. CNS = central nervous systems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752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Syphilis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This primary lesion heals spontaneously, but the organism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continues to spread throughout the body via the lymph and blood.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An asymptomatic period ensues, lasting as long as 24 weeks, followed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by the secondary stage. This stage is characterized by the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appearance of a red, </a:t>
            </a:r>
            <a:r>
              <a:rPr lang="en-US" b="0" i="0" u="none" strike="noStrike" baseline="0" dirty="0" err="1" smtClean="0">
                <a:latin typeface="Arial"/>
              </a:rPr>
              <a:t>maculopapular</a:t>
            </a:r>
            <a:r>
              <a:rPr lang="en-US" b="0" i="0" u="none" strike="noStrike" baseline="0" dirty="0" smtClean="0">
                <a:latin typeface="Arial"/>
              </a:rPr>
              <a:t> rash on almost any part of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body, including the palms of the hands and soles of the feet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 Both primary and secondary lesions teem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with T. </a:t>
            </a:r>
            <a:r>
              <a:rPr lang="en-US" b="0" i="0" u="none" strike="noStrike" baseline="0" dirty="0" err="1" smtClean="0">
                <a:latin typeface="Arial"/>
              </a:rPr>
              <a:t>pallidum</a:t>
            </a:r>
            <a:r>
              <a:rPr lang="en-US" b="0" i="0" u="none" strike="noStrike" baseline="0" dirty="0" smtClean="0">
                <a:latin typeface="Arial"/>
              </a:rPr>
              <a:t> and are extremely infectious. The secondary stage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may be accompanied by </a:t>
            </a:r>
            <a:r>
              <a:rPr lang="en-US" b="0" i="0" u="none" strike="noStrike" baseline="0" dirty="0" err="1" smtClean="0">
                <a:latin typeface="Arial"/>
              </a:rPr>
              <a:t>multiorgan</a:t>
            </a:r>
            <a:r>
              <a:rPr lang="en-US" b="0" i="0" u="none" strike="noStrike" baseline="0" dirty="0" smtClean="0">
                <a:latin typeface="Arial"/>
              </a:rPr>
              <a:t> involvement, causing hepatitis,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meningitis, nephritis. Upon healing of the secondary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lesions, the disease enters a latent period that can last for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many years. In approximately 40 percent of infected individuals</a:t>
            </a:r>
            <a:r>
              <a:rPr lang="en-US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the disease progresses to a tertiary stage, characterized by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degeneration of the nervous system; cardiovascular lesions, and granulomatous lesions (</a:t>
            </a:r>
            <a:r>
              <a:rPr lang="en-US" b="0" i="0" u="none" strike="noStrike" baseline="0" dirty="0" err="1" smtClean="0">
                <a:latin typeface="Arial"/>
              </a:rPr>
              <a:t>gummas</a:t>
            </a:r>
            <a:r>
              <a:rPr lang="en-US" b="0" i="0" u="none" strike="noStrike" baseline="0" dirty="0" smtClean="0">
                <a:latin typeface="Arial"/>
              </a:rPr>
              <a:t>)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in the liver, skin, and bones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115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1204</Words>
  <Application>Microsoft Office PowerPoint</Application>
  <PresentationFormat>عرض على الشاشة (3:4)‏</PresentationFormat>
  <Paragraphs>44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تدفق</vt:lpstr>
      <vt:lpstr>Spirochetes</vt:lpstr>
      <vt:lpstr>عرض تقديمي في PowerPoint</vt:lpstr>
      <vt:lpstr>II. STRUCTURAL FEATURES OF SPIROCHETES</vt:lpstr>
      <vt:lpstr>TREPONEMA  PALLIDUM</vt:lpstr>
      <vt:lpstr>عرض تقديمي في PowerPoint</vt:lpstr>
      <vt:lpstr> Pathogenesis</vt:lpstr>
      <vt:lpstr>1-Syphilis:</vt:lpstr>
      <vt:lpstr>Clinical stages of untreated syphilis. CNS = central nervous systems</vt:lpstr>
      <vt:lpstr>1. Syphilis</vt:lpstr>
      <vt:lpstr>2. Congenital syphilis</vt:lpstr>
      <vt:lpstr>Other treponemal infections</vt:lpstr>
      <vt:lpstr>Laboratory identification</vt:lpstr>
      <vt:lpstr>Treatment and prevention</vt:lpstr>
      <vt:lpstr>BORRELIA BURGDORFERI</vt:lpstr>
      <vt:lpstr>عرض تقديمي في PowerPoint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Spirochetes</dc:title>
  <dc:creator>DR.Ahmed Saker 2o1O</dc:creator>
  <cp:lastModifiedBy>new</cp:lastModifiedBy>
  <cp:revision>18</cp:revision>
  <dcterms:created xsi:type="dcterms:W3CDTF">2017-05-08T20:30:54Z</dcterms:created>
  <dcterms:modified xsi:type="dcterms:W3CDTF">2019-01-03T06:57:22Z</dcterms:modified>
</cp:coreProperties>
</file>