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63" r:id="rId3"/>
    <p:sldId id="257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62" r:id="rId13"/>
    <p:sldId id="273" r:id="rId14"/>
    <p:sldId id="274" r:id="rId1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9" d="100"/>
          <a:sy n="79" d="100"/>
        </p:scale>
        <p:origin x="-4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27956D2-2AC1-4DB2-84FD-3E7B839AD7FD}" type="datetimeFigureOut">
              <a:rPr lang="ar-IQ" smtClean="0"/>
              <a:t>26/04/1440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IQ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2145160-D359-4773-85B2-3F267224B0F1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PSEUDOMONAS</a:t>
            </a:r>
            <a:endParaRPr lang="ar-IQ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Prepared by Dr. </a:t>
            </a:r>
            <a:r>
              <a:rPr lang="en-US" dirty="0" err="1"/>
              <a:t>Najdat</a:t>
            </a:r>
            <a:r>
              <a:rPr lang="en-US" dirty="0"/>
              <a:t> </a:t>
            </a:r>
            <a:r>
              <a:rPr lang="en-US" dirty="0" err="1"/>
              <a:t>B.Mahdi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14259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Findings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 algn="l">
              <a:buNone/>
            </a:pPr>
            <a:r>
              <a:rPr lang="en-US" dirty="0"/>
              <a:t>P </a:t>
            </a:r>
            <a:r>
              <a:rPr lang="en-US" dirty="0" err="1"/>
              <a:t>aeruginosa</a:t>
            </a:r>
            <a:r>
              <a:rPr lang="en-US" dirty="0"/>
              <a:t> may invade the bloodstream and</a:t>
            </a:r>
          </a:p>
          <a:p>
            <a:pPr marL="109728" indent="0" algn="l">
              <a:buNone/>
            </a:pPr>
            <a:r>
              <a:rPr lang="en-US" dirty="0"/>
              <a:t>result in fatal sepsis; this occurs commonly in patients with</a:t>
            </a:r>
          </a:p>
          <a:p>
            <a:pPr marL="109728" indent="0" algn="l">
              <a:buNone/>
            </a:pPr>
            <a:r>
              <a:rPr lang="en-US" dirty="0"/>
              <a:t>leukemia or lymphoma who have received antineoplastic</a:t>
            </a:r>
          </a:p>
          <a:p>
            <a:pPr marL="109728" indent="0" algn="l">
              <a:buNone/>
            </a:pPr>
            <a:r>
              <a:rPr lang="en-US" dirty="0"/>
              <a:t>drugs or radiation therapy and in patients with severe burns.</a:t>
            </a:r>
          </a:p>
          <a:p>
            <a:pPr marL="109728" indent="0" algn="l">
              <a:buNone/>
            </a:pPr>
            <a:r>
              <a:rPr lang="en-US" dirty="0"/>
              <a:t>In most P </a:t>
            </a:r>
            <a:r>
              <a:rPr lang="en-US" dirty="0" err="1"/>
              <a:t>aeruginosa</a:t>
            </a:r>
            <a:r>
              <a:rPr lang="en-US" dirty="0"/>
              <a:t> infections, the symptoms and signs are</a:t>
            </a:r>
          </a:p>
          <a:p>
            <a:pPr marL="109728" indent="0" algn="l">
              <a:buNone/>
            </a:pPr>
            <a:r>
              <a:rPr lang="en-US" dirty="0"/>
              <a:t>nonspecific and are related to the organ involved. Occasionally,</a:t>
            </a:r>
          </a:p>
          <a:p>
            <a:pPr marL="109728" indent="0" algn="l">
              <a:buNone/>
            </a:pPr>
            <a:r>
              <a:rPr lang="en-US" dirty="0" err="1"/>
              <a:t>verdoglobin</a:t>
            </a:r>
            <a:r>
              <a:rPr lang="en-US" dirty="0"/>
              <a:t> (a breakdown product of hemoglobin) or</a:t>
            </a:r>
          </a:p>
          <a:p>
            <a:pPr marL="109728" indent="0" algn="l">
              <a:buNone/>
            </a:pPr>
            <a:r>
              <a:rPr lang="en-US" dirty="0"/>
              <a:t>fluorescent pigment can be detected in wounds, burns, or</a:t>
            </a:r>
          </a:p>
          <a:p>
            <a:pPr marL="109728" indent="0" algn="l">
              <a:buNone/>
            </a:pPr>
            <a:r>
              <a:rPr lang="en-US" dirty="0"/>
              <a:t>urine </a:t>
            </a:r>
            <a:r>
              <a:rPr lang="en-US" dirty="0" smtClean="0"/>
              <a:t>. </a:t>
            </a:r>
            <a:r>
              <a:rPr lang="en-US" dirty="0"/>
              <a:t>Hemorrhagic necrosis </a:t>
            </a:r>
            <a:r>
              <a:rPr lang="en-US" dirty="0" smtClean="0"/>
              <a:t>of skin </a:t>
            </a:r>
            <a:r>
              <a:rPr lang="en-US" dirty="0"/>
              <a:t>occurs often in sepsis caused by P </a:t>
            </a:r>
            <a:r>
              <a:rPr lang="en-US" dirty="0" err="1"/>
              <a:t>aeruginosa</a:t>
            </a:r>
            <a:r>
              <a:rPr lang="en-US" dirty="0"/>
              <a:t>; the </a:t>
            </a:r>
            <a:r>
              <a:rPr lang="en-US" dirty="0" smtClean="0"/>
              <a:t>lesions, called </a:t>
            </a:r>
            <a:r>
              <a:rPr lang="en-US" dirty="0" err="1"/>
              <a:t>ecthyma</a:t>
            </a:r>
            <a:r>
              <a:rPr lang="en-US" dirty="0"/>
              <a:t> </a:t>
            </a:r>
            <a:r>
              <a:rPr lang="en-US" dirty="0" err="1"/>
              <a:t>gangrenosum</a:t>
            </a:r>
            <a:r>
              <a:rPr lang="en-US" dirty="0"/>
              <a:t>, are surrounded by </a:t>
            </a:r>
            <a:r>
              <a:rPr lang="en-US" dirty="0" smtClean="0"/>
              <a:t>erythema and </a:t>
            </a:r>
            <a:r>
              <a:rPr lang="en-US" dirty="0"/>
              <a:t>often do not contain pus. P </a:t>
            </a:r>
            <a:r>
              <a:rPr lang="en-US" dirty="0" err="1"/>
              <a:t>aeruginosa</a:t>
            </a:r>
            <a:r>
              <a:rPr lang="en-US" dirty="0"/>
              <a:t> can be seen </a:t>
            </a:r>
            <a:r>
              <a:rPr lang="en-US" dirty="0" smtClean="0"/>
              <a:t>on Gram-stained </a:t>
            </a:r>
            <a:r>
              <a:rPr lang="en-US" dirty="0"/>
              <a:t>specimens from </a:t>
            </a:r>
            <a:r>
              <a:rPr lang="en-US" dirty="0" err="1"/>
              <a:t>ecthyma</a:t>
            </a:r>
            <a:r>
              <a:rPr lang="en-US" dirty="0"/>
              <a:t> lesions, and </a:t>
            </a:r>
            <a:r>
              <a:rPr lang="en-US" dirty="0" smtClean="0"/>
              <a:t>culture results </a:t>
            </a:r>
            <a:r>
              <a:rPr lang="en-US" dirty="0"/>
              <a:t>are </a:t>
            </a:r>
            <a:r>
              <a:rPr lang="en-US" dirty="0" smtClean="0"/>
              <a:t>positive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471856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/>
            </a:r>
            <a:br>
              <a:rPr lang="ar-IQ" dirty="0" smtClean="0"/>
            </a:br>
            <a:r>
              <a:rPr lang="en-US" dirty="0" smtClean="0"/>
              <a:t>Diagnostic </a:t>
            </a:r>
            <a:r>
              <a:rPr lang="en-US" dirty="0"/>
              <a:t>Laboratory Tests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2344248"/>
            <a:ext cx="8579296" cy="4325112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 Specimens from skin lesions, pus, urine, blood, spinal fluid, sputum, and other material should be obtained as indicated by the type of infection.</a:t>
            </a:r>
          </a:p>
          <a:p>
            <a:pPr marL="0" indent="0" algn="l">
              <a:buNone/>
            </a:pPr>
            <a:endParaRPr lang="ar-IQ" b="1" dirty="0" smtClean="0"/>
          </a:p>
          <a:p>
            <a:pPr marL="0" indent="0" algn="l">
              <a:buNone/>
            </a:pPr>
            <a:r>
              <a:rPr lang="ar-IQ" b="1" dirty="0" smtClean="0"/>
              <a:t>  </a:t>
            </a:r>
            <a:r>
              <a:rPr lang="en-US" b="1" dirty="0" smtClean="0"/>
              <a:t>Gram stain</a:t>
            </a:r>
            <a:r>
              <a:rPr lang="ar-IQ" b="1" dirty="0" smtClean="0"/>
              <a:t>—</a:t>
            </a:r>
            <a:r>
              <a:rPr lang="en-US" b="1" dirty="0" smtClean="0"/>
              <a:t>Smears</a:t>
            </a:r>
            <a:endParaRPr lang="ar-IQ" b="1" dirty="0"/>
          </a:p>
        </p:txBody>
      </p:sp>
    </p:spTree>
    <p:extLst>
      <p:ext uri="{BB962C8B-B14F-4D97-AF65-F5344CB8AC3E}">
        <p14:creationId xmlns:p14="http://schemas.microsoft.com/office/powerpoint/2010/main" val="1379091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Laboratory identification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2249424"/>
            <a:ext cx="8640960" cy="4325112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i="1" dirty="0"/>
              <a:t>P. </a:t>
            </a:r>
            <a:r>
              <a:rPr lang="en-US" i="1" dirty="0" err="1"/>
              <a:t>aeruginosa</a:t>
            </a:r>
            <a:r>
              <a:rPr lang="en-US" i="1" dirty="0"/>
              <a:t> </a:t>
            </a:r>
            <a:r>
              <a:rPr lang="en-US" dirty="0"/>
              <a:t>can be isolated by plating on a variety of media, </a:t>
            </a:r>
            <a:r>
              <a:rPr lang="en-US" dirty="0" smtClean="0"/>
              <a:t>both nonselective </a:t>
            </a:r>
            <a:r>
              <a:rPr lang="en-US" dirty="0"/>
              <a:t>(for example, blood agar) and </a:t>
            </a:r>
            <a:r>
              <a:rPr lang="en-US" dirty="0" smtClean="0"/>
              <a:t>moderately </a:t>
            </a:r>
            <a:r>
              <a:rPr lang="en-US" dirty="0"/>
              <a:t>selective </a:t>
            </a:r>
            <a:r>
              <a:rPr lang="en-US" dirty="0" smtClean="0"/>
              <a:t>(</a:t>
            </a:r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example</a:t>
            </a:r>
            <a:r>
              <a:rPr lang="en-US" dirty="0"/>
              <a:t>, </a:t>
            </a:r>
            <a:r>
              <a:rPr lang="en-US" dirty="0" err="1"/>
              <a:t>MacConkey</a:t>
            </a:r>
            <a:r>
              <a:rPr lang="en-US" dirty="0"/>
              <a:t> agar </a:t>
            </a:r>
            <a:r>
              <a:rPr lang="en-US" dirty="0" smtClean="0"/>
              <a:t>. </a:t>
            </a:r>
            <a:r>
              <a:rPr lang="en-US" dirty="0" smtClean="0"/>
              <a:t>Identification is </a:t>
            </a:r>
            <a:r>
              <a:rPr lang="en-US" dirty="0"/>
              <a:t>based on the results of a battery of biochemical and other </a:t>
            </a:r>
            <a:r>
              <a:rPr lang="en-US" dirty="0" smtClean="0"/>
              <a:t>diagnostic tests</a:t>
            </a:r>
            <a:r>
              <a:rPr lang="en-US" dirty="0"/>
              <a:t>. Serologic typing is used in the investigation of </a:t>
            </a:r>
            <a:r>
              <a:rPr lang="en-US" dirty="0" smtClean="0"/>
              <a:t>clusters of </a:t>
            </a:r>
            <a:r>
              <a:rPr lang="en-US" dirty="0"/>
              <a:t>cases, which may stem from exposure to a common source</a:t>
            </a:r>
            <a:r>
              <a:rPr lang="en-US" i="1" dirty="0" smtClean="0"/>
              <a:t>. </a:t>
            </a:r>
            <a:r>
              <a:rPr lang="en-US" i="1" dirty="0"/>
              <a:t>P</a:t>
            </a:r>
            <a:r>
              <a:rPr lang="en-US" dirty="0"/>
              <a:t>. </a:t>
            </a:r>
            <a:r>
              <a:rPr lang="en-US" i="1" dirty="0" err="1"/>
              <a:t>aeruginosa</a:t>
            </a:r>
            <a:r>
              <a:rPr lang="en-US" dirty="0"/>
              <a:t> typically </a:t>
            </a:r>
            <a:r>
              <a:rPr lang="en-US" dirty="0" smtClean="0"/>
              <a:t>produces a </a:t>
            </a:r>
            <a:r>
              <a:rPr lang="en-US" dirty="0"/>
              <a:t>blue-green pigment called </a:t>
            </a:r>
            <a:r>
              <a:rPr lang="en-US" dirty="0" err="1"/>
              <a:t>pyocyanin</a:t>
            </a:r>
            <a:r>
              <a:rPr lang="en-US" dirty="0"/>
              <a:t> and is oxidase positive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833544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Treatment</a:t>
            </a:r>
            <a:br>
              <a:rPr lang="en-US" dirty="0"/>
            </a:b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2276872"/>
            <a:ext cx="8229600" cy="432511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/>
              <a:t>Traditionally</a:t>
            </a:r>
            <a:r>
              <a:rPr lang="en-US" dirty="0"/>
              <a:t>, significant infections with </a:t>
            </a:r>
            <a:r>
              <a:rPr lang="en-US" i="1" dirty="0" smtClean="0"/>
              <a:t>P. </a:t>
            </a:r>
            <a:r>
              <a:rPr lang="en-US" i="1" dirty="0" err="1"/>
              <a:t>aeruginosa</a:t>
            </a:r>
            <a:r>
              <a:rPr lang="en-US" dirty="0"/>
              <a:t> </a:t>
            </a:r>
            <a:r>
              <a:rPr lang="en-US" dirty="0" smtClean="0"/>
              <a:t>have not </a:t>
            </a:r>
            <a:r>
              <a:rPr lang="en-US" dirty="0"/>
              <a:t>been treated with single-drug therapy because the </a:t>
            </a:r>
            <a:r>
              <a:rPr lang="en-US" dirty="0" smtClean="0"/>
              <a:t>success rate </a:t>
            </a:r>
            <a:r>
              <a:rPr lang="en-US" dirty="0"/>
              <a:t>is low with such therapy and the bacteria can rapidly</a:t>
            </a:r>
          </a:p>
          <a:p>
            <a:pPr marL="0" indent="0" algn="l">
              <a:buNone/>
            </a:pPr>
            <a:r>
              <a:rPr lang="ar-IQ" dirty="0" smtClean="0"/>
              <a:t> </a:t>
            </a:r>
            <a:r>
              <a:rPr lang="en-US" dirty="0" smtClean="0"/>
              <a:t>develop </a:t>
            </a:r>
            <a:r>
              <a:rPr lang="en-US" dirty="0"/>
              <a:t>resistance when single drugs are used</a:t>
            </a:r>
            <a:r>
              <a:rPr lang="en-US" dirty="0" smtClean="0"/>
              <a:t>.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sz="800" dirty="0"/>
              <a:t>Prepared by Dr. </a:t>
            </a:r>
            <a:r>
              <a:rPr lang="en-US" sz="800" dirty="0" err="1"/>
              <a:t>Najdat</a:t>
            </a:r>
            <a:r>
              <a:rPr lang="en-US" sz="800" dirty="0"/>
              <a:t> </a:t>
            </a:r>
            <a:r>
              <a:rPr lang="en-US" sz="800" dirty="0" err="1"/>
              <a:t>B.Mahdi</a:t>
            </a:r>
            <a:endParaRPr lang="en-US" sz="800" dirty="0"/>
          </a:p>
          <a:p>
            <a:pPr marL="0" indent="0" algn="l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99707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Prepared by Dr. </a:t>
            </a:r>
            <a:r>
              <a:rPr lang="en-US" sz="1000" dirty="0" err="1">
                <a:solidFill>
                  <a:schemeClr val="bg1"/>
                </a:solidFill>
              </a:rPr>
              <a:t>Najdat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B.Mahdi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Epidemiology and Control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916832"/>
            <a:ext cx="8507288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i="1" dirty="0"/>
              <a:t>P </a:t>
            </a:r>
            <a:r>
              <a:rPr lang="en-US" i="1" dirty="0" err="1"/>
              <a:t>aeruginosa</a:t>
            </a:r>
            <a:r>
              <a:rPr lang="en-US" i="1" dirty="0"/>
              <a:t> </a:t>
            </a:r>
            <a:r>
              <a:rPr lang="en-US" dirty="0"/>
              <a:t>is primarily a nosocomial pathogen, and </a:t>
            </a:r>
            <a:r>
              <a:rPr lang="en-US" dirty="0" err="1" smtClean="0"/>
              <a:t>themethods</a:t>
            </a:r>
            <a:r>
              <a:rPr lang="en-US" dirty="0" smtClean="0"/>
              <a:t> </a:t>
            </a:r>
            <a:r>
              <a:rPr lang="en-US" dirty="0"/>
              <a:t>for control of infection are similar to those </a:t>
            </a:r>
            <a:r>
              <a:rPr lang="en-US" dirty="0" err="1" smtClean="0"/>
              <a:t>forother</a:t>
            </a:r>
            <a:r>
              <a:rPr lang="en-US" dirty="0" smtClean="0"/>
              <a:t> </a:t>
            </a:r>
            <a:r>
              <a:rPr lang="en-US" dirty="0"/>
              <a:t>nosocomial pathogens. Because Pseudomonas </a:t>
            </a:r>
            <a:r>
              <a:rPr lang="en-US" dirty="0" smtClean="0"/>
              <a:t>thrives in </a:t>
            </a:r>
            <a:r>
              <a:rPr lang="en-US" dirty="0"/>
              <a:t>moist environments, special attention should be paid </a:t>
            </a:r>
            <a:r>
              <a:rPr lang="en-US" dirty="0" smtClean="0"/>
              <a:t>to sinks</a:t>
            </a:r>
            <a:r>
              <a:rPr lang="en-US" dirty="0"/>
              <a:t>, water baths, showers, hot tubs, and other wet areas. </a:t>
            </a:r>
            <a:r>
              <a:rPr lang="en-US" dirty="0" smtClean="0"/>
              <a:t>For epidemiologic </a:t>
            </a:r>
            <a:r>
              <a:rPr lang="en-US" dirty="0"/>
              <a:t>purposes, strains can be typed using </a:t>
            </a:r>
            <a:endParaRPr lang="ar-IQ" dirty="0" smtClean="0"/>
          </a:p>
          <a:p>
            <a:pPr marL="0" indent="0" algn="l">
              <a:buNone/>
            </a:pPr>
            <a:r>
              <a:rPr lang="en-US" dirty="0" smtClean="0"/>
              <a:t>molecular typing </a:t>
            </a:r>
            <a:r>
              <a:rPr lang="en-US" dirty="0"/>
              <a:t>techniques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682484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P. </a:t>
            </a:r>
            <a:r>
              <a:rPr lang="en-US" b="1" i="1" dirty="0" err="1">
                <a:solidFill>
                  <a:srgbClr val="FF0000"/>
                </a:solidFill>
              </a:rPr>
              <a:t>aeruginosa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endParaRPr lang="ar-IQ" b="1" i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err="1"/>
              <a:t>aeruginosa</a:t>
            </a:r>
            <a:r>
              <a:rPr lang="en-US" dirty="0"/>
              <a:t> is widely distributed in nature and is </a:t>
            </a:r>
            <a:r>
              <a:rPr lang="en-US" dirty="0" smtClean="0"/>
              <a:t>commonly present </a:t>
            </a:r>
            <a:r>
              <a:rPr lang="en-US" dirty="0"/>
              <a:t>in moist environments in hospitals. It can </a:t>
            </a:r>
            <a:r>
              <a:rPr lang="en-US" dirty="0" smtClean="0"/>
              <a:t>colonize normal </a:t>
            </a:r>
            <a:r>
              <a:rPr lang="en-US" dirty="0"/>
              <a:t>humans, </a:t>
            </a:r>
            <a:r>
              <a:rPr lang="en-US" dirty="0" smtClean="0"/>
              <a:t>in whom </a:t>
            </a:r>
            <a:r>
              <a:rPr lang="en-US" dirty="0"/>
              <a:t>it is a saprophyte. It causes </a:t>
            </a:r>
            <a:r>
              <a:rPr lang="en-US" dirty="0" smtClean="0"/>
              <a:t>disease in </a:t>
            </a:r>
            <a:r>
              <a:rPr lang="en-US" dirty="0"/>
              <a:t>humans with abnormal host defenses, especially in </a:t>
            </a:r>
            <a:r>
              <a:rPr lang="en-US" dirty="0" smtClean="0"/>
              <a:t>individuals with </a:t>
            </a:r>
            <a:r>
              <a:rPr lang="en-US" dirty="0"/>
              <a:t>neutropenia.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97031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504056"/>
          </a:xfrm>
        </p:spPr>
        <p:txBody>
          <a:bodyPr>
            <a:normAutofit fontScale="90000"/>
          </a:bodyPr>
          <a:lstStyle/>
          <a:p>
            <a:r>
              <a:rPr lang="en-US" b="1" i="1" dirty="0"/>
              <a:t>PSEUDOMONAS AERUGINOSA</a:t>
            </a:r>
            <a:endParaRPr lang="ar-IQ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525963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b="0" i="1" u="none" strike="noStrike" baseline="0" dirty="0" smtClean="0">
                <a:latin typeface="Arial"/>
              </a:rPr>
              <a:t>Pseudomonas </a:t>
            </a:r>
            <a:r>
              <a:rPr lang="en-US" b="0" i="1" u="none" strike="noStrike" baseline="0" dirty="0" err="1" smtClean="0">
                <a:latin typeface="Arial"/>
              </a:rPr>
              <a:t>aeruginosa</a:t>
            </a:r>
            <a:r>
              <a:rPr lang="en-US" b="0" i="1" u="none" strike="noStrike" baseline="0" dirty="0" smtClean="0">
                <a:latin typeface="Arial"/>
              </a:rPr>
              <a:t>,</a:t>
            </a:r>
            <a:r>
              <a:rPr lang="en-US" b="0" i="0" u="none" strike="noStrike" baseline="0" dirty="0" smtClean="0">
                <a:latin typeface="Arial"/>
              </a:rPr>
              <a:t> the primary human pathogen in the genus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Pseudomonas, is widely distributed in nature. It is found in soil, water,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plants, and animals. Although it may colonize healthy humans without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causing disease, it is also a significant opportunistic pathogen and a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major cause of nosocomial (hospital-acquired) infections. </a:t>
            </a:r>
            <a:r>
              <a:rPr lang="en-US" b="0" i="1" u="none" strike="noStrike" baseline="0" dirty="0" smtClean="0">
                <a:latin typeface="Arial"/>
              </a:rPr>
              <a:t>P. </a:t>
            </a:r>
            <a:r>
              <a:rPr lang="en-US" b="0" i="1" u="none" strike="noStrike" baseline="0" dirty="0" err="1" smtClean="0">
                <a:latin typeface="Arial"/>
              </a:rPr>
              <a:t>aeruginosa</a:t>
            </a:r>
            <a:r>
              <a:rPr lang="en-US" i="1" dirty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is regularly a cause of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nosocomial pneumonia, nosocomial urinary tract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latin typeface="Arial"/>
              </a:rPr>
              <a:t>infections, surgical site infections, infections of severe burns, and infections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of patients undergoing either chemotherapy for neoplastic </a:t>
            </a:r>
            <a:r>
              <a:rPr lang="ar-IQ" b="0" i="0" u="none" strike="noStrike" baseline="0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disease</a:t>
            </a:r>
            <a:r>
              <a:rPr lang="en-US" b="0" i="0" u="none" strike="noStrike" dirty="0" smtClean="0">
                <a:latin typeface="Arial"/>
              </a:rPr>
              <a:t> </a:t>
            </a:r>
            <a:r>
              <a:rPr lang="en-US" b="0" i="0" u="none" strike="noStrike" baseline="0" dirty="0" smtClean="0">
                <a:latin typeface="Arial"/>
              </a:rPr>
              <a:t>or antibiotic therapy.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460481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Morphology and Identification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 smtClean="0"/>
              <a:t> </a:t>
            </a:r>
            <a:r>
              <a:rPr lang="en-US" dirty="0"/>
              <a:t>Typical Organisms</a:t>
            </a:r>
          </a:p>
          <a:p>
            <a:pPr marL="0" indent="0" algn="l">
              <a:buNone/>
            </a:pPr>
            <a:r>
              <a:rPr lang="en-US" dirty="0"/>
              <a:t>P </a:t>
            </a:r>
            <a:r>
              <a:rPr lang="en-US" dirty="0" err="1"/>
              <a:t>aeruginosa</a:t>
            </a:r>
            <a:r>
              <a:rPr lang="en-US" dirty="0"/>
              <a:t> is motile and rod shaped, measuring about 0.6 </a:t>
            </a:r>
            <a:r>
              <a:rPr lang="en-US" dirty="0" smtClean="0"/>
              <a:t>×2 </a:t>
            </a:r>
            <a:r>
              <a:rPr lang="en-US" dirty="0" err="1"/>
              <a:t>μm</a:t>
            </a:r>
            <a:r>
              <a:rPr lang="en-US" dirty="0"/>
              <a:t> </a:t>
            </a:r>
            <a:r>
              <a:rPr lang="en-US" dirty="0" smtClean="0"/>
              <a:t>. </a:t>
            </a:r>
            <a:r>
              <a:rPr lang="en-US" dirty="0"/>
              <a:t>It is Gram-negative and occurs as </a:t>
            </a:r>
            <a:r>
              <a:rPr lang="en-US" dirty="0" smtClean="0"/>
              <a:t>single bacteria</a:t>
            </a:r>
            <a:r>
              <a:rPr lang="en-US" dirty="0"/>
              <a:t>, in pairs, and occasionally in </a:t>
            </a:r>
            <a:r>
              <a:rPr lang="ar-IQ" dirty="0" smtClean="0"/>
              <a:t> </a:t>
            </a:r>
          </a:p>
          <a:p>
            <a:pPr marL="0" indent="0" algn="l">
              <a:buNone/>
            </a:pPr>
            <a:r>
              <a:rPr lang="ar-IQ" dirty="0" smtClean="0"/>
              <a:t> </a:t>
            </a:r>
            <a:r>
              <a:rPr lang="en-US" dirty="0" smtClean="0"/>
              <a:t>Short  </a:t>
            </a:r>
            <a:r>
              <a:rPr lang="en-US" dirty="0"/>
              <a:t>chains.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975476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n-US" dirty="0"/>
              <a:t>P </a:t>
            </a:r>
            <a:r>
              <a:rPr lang="en-US" dirty="0" err="1"/>
              <a:t>aeruginosa</a:t>
            </a:r>
            <a:r>
              <a:rPr lang="en-US" dirty="0"/>
              <a:t> is an obligate aerobe that grows readily on</a:t>
            </a:r>
          </a:p>
          <a:p>
            <a:pPr marL="0" indent="0" algn="l">
              <a:buNone/>
            </a:pPr>
            <a:r>
              <a:rPr lang="en-US" dirty="0"/>
              <a:t>many types of culture media, sometimes producing a sweet</a:t>
            </a:r>
          </a:p>
          <a:p>
            <a:pPr marL="0" indent="0" algn="l">
              <a:buNone/>
            </a:pPr>
            <a:r>
              <a:rPr lang="en-US" dirty="0"/>
              <a:t>or grape-like or corn taco–like odor. Some strains </a:t>
            </a:r>
            <a:r>
              <a:rPr lang="en-US" dirty="0" err="1"/>
              <a:t>hemolyze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blood. P </a:t>
            </a:r>
            <a:r>
              <a:rPr lang="en-US" dirty="0" err="1"/>
              <a:t>aeruginosa</a:t>
            </a:r>
            <a:r>
              <a:rPr lang="en-US" dirty="0"/>
              <a:t> forms smooth round colonies with a</a:t>
            </a:r>
          </a:p>
          <a:p>
            <a:pPr marL="0" indent="0" algn="l">
              <a:buNone/>
            </a:pPr>
            <a:r>
              <a:rPr lang="en-US" dirty="0"/>
              <a:t>fluorescent greenish color. It often produces the </a:t>
            </a:r>
            <a:r>
              <a:rPr lang="en-US" dirty="0" err="1"/>
              <a:t>nonfluorescent</a:t>
            </a:r>
            <a:endParaRPr lang="en-US" dirty="0"/>
          </a:p>
          <a:p>
            <a:pPr marL="0" indent="0" algn="l">
              <a:buNone/>
            </a:pPr>
            <a:r>
              <a:rPr lang="en-US" dirty="0"/>
              <a:t>bluish pigment </a:t>
            </a:r>
            <a:r>
              <a:rPr lang="en-US" dirty="0" err="1"/>
              <a:t>pyocyanin</a:t>
            </a:r>
            <a:r>
              <a:rPr lang="en-US" dirty="0"/>
              <a:t>, which diffuses into the agar.</a:t>
            </a:r>
          </a:p>
          <a:p>
            <a:pPr marL="0" indent="0" algn="l">
              <a:buNone/>
            </a:pPr>
            <a:r>
              <a:rPr lang="en-US" dirty="0"/>
              <a:t>Other Pseudomonas species do not produce </a:t>
            </a:r>
            <a:r>
              <a:rPr lang="en-US" dirty="0" err="1"/>
              <a:t>pyocyanin</a:t>
            </a:r>
            <a:r>
              <a:rPr lang="en-US" dirty="0"/>
              <a:t>. Many</a:t>
            </a:r>
          </a:p>
          <a:p>
            <a:pPr marL="0" indent="0" algn="l">
              <a:buNone/>
            </a:pPr>
            <a:r>
              <a:rPr lang="en-US" dirty="0"/>
              <a:t>strains of P </a:t>
            </a:r>
            <a:r>
              <a:rPr lang="en-US" dirty="0" err="1"/>
              <a:t>aeruginosa</a:t>
            </a:r>
            <a:r>
              <a:rPr lang="en-US" dirty="0"/>
              <a:t> also produce the fluorescent pigment</a:t>
            </a:r>
          </a:p>
          <a:p>
            <a:pPr marL="0" indent="0" algn="l">
              <a:buNone/>
            </a:pPr>
            <a:r>
              <a:rPr lang="en-US" dirty="0" err="1"/>
              <a:t>pyoverdin</a:t>
            </a:r>
            <a:r>
              <a:rPr lang="en-US" dirty="0"/>
              <a:t>, which gives a greenish color to the agar </a:t>
            </a:r>
            <a:r>
              <a:rPr lang="en-US" dirty="0" smtClean="0"/>
              <a:t>. </a:t>
            </a:r>
            <a:r>
              <a:rPr lang="en-US" dirty="0"/>
              <a:t>Some strains produce the </a:t>
            </a:r>
            <a:r>
              <a:rPr lang="en-US" dirty="0" smtClean="0"/>
              <a:t>dark or </a:t>
            </a:r>
            <a:r>
              <a:rPr lang="en-US" dirty="0"/>
              <a:t>the black pigment </a:t>
            </a:r>
            <a:r>
              <a:rPr lang="en-US" dirty="0" err="1"/>
              <a:t>pyomelanin</a:t>
            </a:r>
            <a:r>
              <a:rPr lang="en-US" dirty="0" smtClean="0"/>
              <a:t>.</a:t>
            </a:r>
          </a:p>
          <a:p>
            <a:pPr marL="0" indent="0" algn="l">
              <a:buNone/>
            </a:pPr>
            <a:r>
              <a:rPr lang="en-US" dirty="0"/>
              <a:t>P </a:t>
            </a:r>
            <a:r>
              <a:rPr lang="en-US" dirty="0" err="1"/>
              <a:t>aeruginosa</a:t>
            </a:r>
            <a:r>
              <a:rPr lang="en-US" dirty="0"/>
              <a:t> organisms that form </a:t>
            </a:r>
            <a:r>
              <a:rPr lang="en-US" dirty="0" err="1"/>
              <a:t>mucoid</a:t>
            </a:r>
            <a:r>
              <a:rPr lang="en-US" dirty="0"/>
              <a:t> colonies as a result</a:t>
            </a:r>
          </a:p>
          <a:p>
            <a:pPr marL="0" indent="0" algn="l">
              <a:buNone/>
            </a:pPr>
            <a:r>
              <a:rPr lang="en-US" dirty="0"/>
              <a:t>of overproduction of alginate, an </a:t>
            </a:r>
            <a:r>
              <a:rPr lang="en-US" dirty="0" err="1"/>
              <a:t>exopolysaccharide</a:t>
            </a:r>
            <a:r>
              <a:rPr lang="en-US" dirty="0"/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84210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Characteristics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dirty="0"/>
              <a:t>P </a:t>
            </a:r>
            <a:r>
              <a:rPr lang="en-US" dirty="0" err="1"/>
              <a:t>aeruginosa</a:t>
            </a:r>
            <a:r>
              <a:rPr lang="en-US" dirty="0"/>
              <a:t> grows well at 37–42°C; its growth at 42°C </a:t>
            </a:r>
            <a:r>
              <a:rPr lang="en-US" dirty="0" smtClean="0"/>
              <a:t>helps differentiate </a:t>
            </a:r>
            <a:r>
              <a:rPr lang="en-US" dirty="0"/>
              <a:t>it from other Pseudomonas species that </a:t>
            </a:r>
            <a:r>
              <a:rPr lang="en-US" dirty="0" smtClean="0"/>
              <a:t>produce fluorescent </a:t>
            </a:r>
            <a:r>
              <a:rPr lang="en-US" dirty="0"/>
              <a:t>pigments. It is oxidase positive. It does </a:t>
            </a:r>
            <a:r>
              <a:rPr lang="en-US" dirty="0" smtClean="0"/>
              <a:t>not ferment </a:t>
            </a:r>
            <a:r>
              <a:rPr lang="en-US" dirty="0"/>
              <a:t>carbohydrates, but many strains oxidize </a:t>
            </a:r>
            <a:r>
              <a:rPr lang="en-US" dirty="0" smtClean="0"/>
              <a:t>glucose. Identification </a:t>
            </a:r>
            <a:r>
              <a:rPr lang="en-US" dirty="0"/>
              <a:t>is usually based on colonial morphology, </a:t>
            </a:r>
            <a:r>
              <a:rPr lang="en-US" dirty="0" smtClean="0"/>
              <a:t>oxidase positivity</a:t>
            </a:r>
            <a:r>
              <a:rPr lang="en-US" dirty="0"/>
              <a:t>, the presence of characteristic pigments, </a:t>
            </a:r>
            <a:r>
              <a:rPr lang="en-US" dirty="0" smtClean="0"/>
              <a:t>and growth </a:t>
            </a:r>
            <a:r>
              <a:rPr lang="en-US" dirty="0"/>
              <a:t>at 42°C. Differentiation of P </a:t>
            </a:r>
            <a:r>
              <a:rPr lang="en-US" dirty="0" err="1"/>
              <a:t>aeruginosa</a:t>
            </a:r>
            <a:r>
              <a:rPr lang="en-US" dirty="0"/>
              <a:t> from other</a:t>
            </a:r>
          </a:p>
          <a:p>
            <a:pPr marL="0" indent="0" algn="l">
              <a:buNone/>
            </a:pPr>
            <a:r>
              <a:rPr lang="en-US" dirty="0"/>
              <a:t>pseudomonads on the basis of biochemical activity </a:t>
            </a:r>
            <a:endParaRPr lang="ar-IQ" dirty="0" smtClean="0"/>
          </a:p>
          <a:p>
            <a:pPr marL="0" indent="0" algn="l">
              <a:buNone/>
            </a:pPr>
            <a:r>
              <a:rPr lang="en-US" dirty="0" smtClean="0"/>
              <a:t>requires testing </a:t>
            </a:r>
            <a:r>
              <a:rPr lang="en-US" dirty="0"/>
              <a:t>with a large battery of substrates.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881949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Antigenic Structure and Toxins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en-US" dirty="0" err="1"/>
              <a:t>Pili</a:t>
            </a:r>
            <a:r>
              <a:rPr lang="en-US" dirty="0"/>
              <a:t> (fimbriae) extend from the cell surface and </a:t>
            </a:r>
            <a:r>
              <a:rPr lang="en-US" dirty="0" smtClean="0"/>
              <a:t>promote attachment </a:t>
            </a:r>
            <a:r>
              <a:rPr lang="en-US" dirty="0"/>
              <a:t>to host epithelial cells. An </a:t>
            </a:r>
            <a:r>
              <a:rPr lang="en-US" dirty="0" err="1" smtClean="0"/>
              <a:t>exopolysaccharide</a:t>
            </a:r>
            <a:r>
              <a:rPr lang="en-US" dirty="0" smtClean="0"/>
              <a:t>, alginate</a:t>
            </a:r>
            <a:r>
              <a:rPr lang="en-US" dirty="0"/>
              <a:t>, is responsible for the </a:t>
            </a:r>
            <a:r>
              <a:rPr lang="en-US" dirty="0" err="1"/>
              <a:t>mucoid</a:t>
            </a:r>
            <a:r>
              <a:rPr lang="en-US" dirty="0"/>
              <a:t> colonies seen in </a:t>
            </a:r>
            <a:r>
              <a:rPr lang="en-US" dirty="0" smtClean="0"/>
              <a:t>cultures from </a:t>
            </a:r>
            <a:r>
              <a:rPr lang="en-US" dirty="0"/>
              <a:t>patients with </a:t>
            </a:r>
            <a:r>
              <a:rPr lang="en-US" dirty="0" smtClean="0"/>
              <a:t>CF. </a:t>
            </a:r>
            <a:r>
              <a:rPr lang="en-US" dirty="0"/>
              <a:t>Most </a:t>
            </a:r>
            <a:r>
              <a:rPr lang="en-US" i="1" dirty="0"/>
              <a:t>P </a:t>
            </a:r>
            <a:r>
              <a:rPr lang="en-US" i="1" dirty="0" err="1"/>
              <a:t>aeruginosa</a:t>
            </a:r>
            <a:r>
              <a:rPr lang="en-US" dirty="0"/>
              <a:t> isolates </a:t>
            </a:r>
            <a:r>
              <a:rPr lang="en-US" dirty="0" smtClean="0"/>
              <a:t>from clinical </a:t>
            </a:r>
            <a:r>
              <a:rPr lang="en-US" dirty="0"/>
              <a:t>infections produce extracellular enzymes, </a:t>
            </a:r>
            <a:r>
              <a:rPr lang="en-US" dirty="0" smtClean="0"/>
              <a:t>including </a:t>
            </a:r>
            <a:r>
              <a:rPr lang="en-US" dirty="0" err="1" smtClean="0"/>
              <a:t>elastases</a:t>
            </a:r>
            <a:r>
              <a:rPr lang="en-US" dirty="0"/>
              <a:t>, proteases, and two </a:t>
            </a:r>
            <a:r>
              <a:rPr lang="en-US" dirty="0" err="1"/>
              <a:t>hemolysins</a:t>
            </a:r>
            <a:r>
              <a:rPr lang="en-US" dirty="0"/>
              <a:t> (a heat-labile </a:t>
            </a:r>
            <a:r>
              <a:rPr lang="en-US" dirty="0" smtClean="0"/>
              <a:t>phospholipase C </a:t>
            </a:r>
            <a:r>
              <a:rPr lang="en-US" dirty="0"/>
              <a:t>and a heat-stable glycolipid</a:t>
            </a:r>
            <a:r>
              <a:rPr lang="en-US" dirty="0" smtClean="0"/>
              <a:t>). Many </a:t>
            </a:r>
            <a:r>
              <a:rPr lang="en-US" dirty="0"/>
              <a:t>strains of P </a:t>
            </a:r>
            <a:r>
              <a:rPr lang="en-US" dirty="0" err="1"/>
              <a:t>aeruginosa</a:t>
            </a:r>
            <a:r>
              <a:rPr lang="en-US" dirty="0"/>
              <a:t> produce exotoxin </a:t>
            </a:r>
            <a:r>
              <a:rPr lang="en-US" dirty="0" smtClean="0"/>
              <a:t>A, which </a:t>
            </a:r>
            <a:r>
              <a:rPr lang="en-US" dirty="0"/>
              <a:t>causes tissue </a:t>
            </a:r>
            <a:r>
              <a:rPr lang="en-US" dirty="0" smtClean="0"/>
              <a:t>necrosis P. </a:t>
            </a:r>
            <a:r>
              <a:rPr lang="en-US" dirty="0" err="1" smtClean="0"/>
              <a:t>aeruginosa</a:t>
            </a:r>
            <a:r>
              <a:rPr lang="en-US" dirty="0" smtClean="0"/>
              <a:t> </a:t>
            </a:r>
            <a:r>
              <a:rPr lang="en-US" dirty="0"/>
              <a:t>produces four type </a:t>
            </a:r>
            <a:r>
              <a:rPr lang="en-US" dirty="0" smtClean="0"/>
              <a:t>secreted </a:t>
            </a:r>
            <a:r>
              <a:rPr lang="en-US" dirty="0"/>
              <a:t>toxins </a:t>
            </a:r>
            <a:r>
              <a:rPr lang="en-US" dirty="0" smtClean="0"/>
              <a:t>that cause </a:t>
            </a:r>
            <a:r>
              <a:rPr lang="en-US" dirty="0"/>
              <a:t>cell death or interfere with the host immune </a:t>
            </a:r>
            <a:r>
              <a:rPr lang="en-US" dirty="0" smtClean="0"/>
              <a:t>response to </a:t>
            </a:r>
            <a:r>
              <a:rPr lang="en-US" dirty="0"/>
              <a:t>infection. </a:t>
            </a:r>
            <a:r>
              <a:rPr lang="en-US" dirty="0" err="1"/>
              <a:t>Exoenzyme</a:t>
            </a:r>
            <a:r>
              <a:rPr lang="en-US" dirty="0"/>
              <a:t> S and </a:t>
            </a:r>
            <a:r>
              <a:rPr lang="en-US" dirty="0" err="1"/>
              <a:t>exoenzyme</a:t>
            </a:r>
            <a:r>
              <a:rPr lang="en-US" dirty="0"/>
              <a:t> T 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; </a:t>
            </a:r>
            <a:r>
              <a:rPr lang="en-US" dirty="0" err="1"/>
              <a:t>exoenzyme</a:t>
            </a:r>
            <a:r>
              <a:rPr lang="en-US" dirty="0"/>
              <a:t> U is a phospholipase, and </a:t>
            </a:r>
            <a:r>
              <a:rPr lang="en-US" dirty="0" err="1"/>
              <a:t>exoenzyme</a:t>
            </a:r>
            <a:r>
              <a:rPr lang="en-US" dirty="0"/>
              <a:t> </a:t>
            </a:r>
            <a:r>
              <a:rPr lang="en-US" dirty="0" smtClean="0"/>
              <a:t>Y is </a:t>
            </a:r>
            <a:r>
              <a:rPr lang="en-US" dirty="0"/>
              <a:t>an adenylyl </a:t>
            </a:r>
            <a:r>
              <a:rPr lang="en-US" dirty="0" err="1"/>
              <a:t>cyclase</a:t>
            </a:r>
            <a:r>
              <a:rPr lang="en-US" dirty="0"/>
              <a:t>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82421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r>
              <a:rPr lang="en-US" dirty="0"/>
              <a:t>Pathogenesis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988840"/>
            <a:ext cx="7571184" cy="4525963"/>
          </a:xfrm>
        </p:spPr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en-US" dirty="0"/>
              <a:t>P </a:t>
            </a:r>
            <a:r>
              <a:rPr lang="en-US" dirty="0" err="1"/>
              <a:t>aeruginosa</a:t>
            </a:r>
            <a:r>
              <a:rPr lang="en-US" dirty="0"/>
              <a:t> is pathogenic only when introduced into areas</a:t>
            </a:r>
          </a:p>
          <a:p>
            <a:pPr marL="0" indent="0" algn="l">
              <a:buNone/>
            </a:pPr>
            <a:r>
              <a:rPr lang="en-US" dirty="0"/>
              <a:t>devoid of normal defenses, such as when mucous membranes</a:t>
            </a:r>
          </a:p>
          <a:p>
            <a:pPr marL="0" indent="0" algn="l">
              <a:buNone/>
            </a:pPr>
            <a:r>
              <a:rPr lang="en-US" dirty="0"/>
              <a:t>and skin are disrupted by direct tissue damage as in the case</a:t>
            </a:r>
          </a:p>
          <a:p>
            <a:pPr marL="0" indent="0" algn="l">
              <a:buNone/>
            </a:pPr>
            <a:r>
              <a:rPr lang="en-US" dirty="0"/>
              <a:t>of burn wounds; when intravenous or urinary catheters are</a:t>
            </a:r>
          </a:p>
          <a:p>
            <a:pPr marL="0" indent="0" algn="l">
              <a:buNone/>
            </a:pPr>
            <a:r>
              <a:rPr lang="en-US" dirty="0"/>
              <a:t>used; or when neutropenia is present, as in cancer chemotherapy.</a:t>
            </a:r>
          </a:p>
          <a:p>
            <a:pPr marL="0" indent="0" algn="l">
              <a:buNone/>
            </a:pPr>
            <a:r>
              <a:rPr lang="en-US" dirty="0"/>
              <a:t>The bacterium attaches to and colonizes the mucous</a:t>
            </a:r>
          </a:p>
          <a:p>
            <a:pPr marL="0" indent="0" algn="l">
              <a:buNone/>
            </a:pPr>
            <a:r>
              <a:rPr lang="en-US" dirty="0"/>
              <a:t>membranes or skin, invades locally, and produces systemic</a:t>
            </a:r>
          </a:p>
          <a:p>
            <a:pPr marL="0" indent="0" algn="l">
              <a:buNone/>
            </a:pPr>
            <a:r>
              <a:rPr lang="en-US" dirty="0"/>
              <a:t>disease. These processes are promoted by the </a:t>
            </a:r>
            <a:r>
              <a:rPr lang="en-US" dirty="0" err="1"/>
              <a:t>pili</a:t>
            </a:r>
            <a:r>
              <a:rPr lang="en-US" dirty="0"/>
              <a:t>, enzymes,</a:t>
            </a:r>
          </a:p>
          <a:p>
            <a:pPr marL="0" indent="0" algn="l">
              <a:buNone/>
            </a:pPr>
            <a:r>
              <a:rPr lang="en-US" dirty="0"/>
              <a:t>and toxins described earlier. Lipopolysaccharide plays a</a:t>
            </a:r>
          </a:p>
          <a:p>
            <a:pPr marL="0" indent="0" algn="l">
              <a:buNone/>
            </a:pPr>
            <a:r>
              <a:rPr lang="en-US" dirty="0"/>
              <a:t>direct role in causing fever, shock, oliguria, leukocytosis and</a:t>
            </a:r>
          </a:p>
          <a:p>
            <a:pPr marL="0" indent="0" algn="l">
              <a:buNone/>
            </a:pPr>
            <a:r>
              <a:rPr lang="en-US" dirty="0"/>
              <a:t>leukopenia, disseminated intravascular coagulation, and</a:t>
            </a:r>
          </a:p>
          <a:p>
            <a:pPr marL="0" indent="0" algn="l">
              <a:buNone/>
            </a:pPr>
            <a:r>
              <a:rPr lang="ar-IQ" dirty="0" smtClean="0"/>
              <a:t> ----</a:t>
            </a:r>
            <a:r>
              <a:rPr lang="en-US" dirty="0" smtClean="0"/>
              <a:t>adult </a:t>
            </a:r>
            <a:r>
              <a:rPr lang="en-US" dirty="0"/>
              <a:t>respiratory distress syndrome. 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164108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Findings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en-US" dirty="0"/>
              <a:t>P </a:t>
            </a:r>
            <a:r>
              <a:rPr lang="en-US" dirty="0" err="1"/>
              <a:t>aeruginosa</a:t>
            </a:r>
            <a:r>
              <a:rPr lang="en-US" dirty="0"/>
              <a:t> produces infection of wounds and burns, giving</a:t>
            </a:r>
          </a:p>
          <a:p>
            <a:pPr marL="0" indent="0" algn="l">
              <a:buNone/>
            </a:pPr>
            <a:r>
              <a:rPr lang="en-US" dirty="0"/>
              <a:t>rise to blue-green pus; meningitis when introduced by lumbar</a:t>
            </a:r>
          </a:p>
          <a:p>
            <a:pPr marL="0" indent="0" algn="l">
              <a:buNone/>
            </a:pPr>
            <a:r>
              <a:rPr lang="en-US" dirty="0"/>
              <a:t>puncture or during a neurosurgical procedure; and urinary</a:t>
            </a:r>
          </a:p>
          <a:p>
            <a:pPr marL="0" indent="0" algn="l">
              <a:buNone/>
            </a:pPr>
            <a:r>
              <a:rPr lang="en-US" dirty="0"/>
              <a:t>tract infection when introduced by catheters and instruments</a:t>
            </a:r>
          </a:p>
          <a:p>
            <a:pPr marL="0" indent="0" algn="l">
              <a:buNone/>
            </a:pPr>
            <a:r>
              <a:rPr lang="en-US" dirty="0"/>
              <a:t>or in irrigating solutions. Involvement of the respiratory tract,</a:t>
            </a:r>
          </a:p>
          <a:p>
            <a:pPr marL="0" indent="0" algn="l">
              <a:buNone/>
            </a:pPr>
            <a:r>
              <a:rPr lang="en-US" dirty="0"/>
              <a:t>especially from contaminated respirators, results in necrotizing</a:t>
            </a:r>
          </a:p>
          <a:p>
            <a:pPr marL="0" indent="0" algn="l">
              <a:buNone/>
            </a:pPr>
            <a:r>
              <a:rPr lang="en-US" dirty="0"/>
              <a:t>pneumonia. In CF patients, P </a:t>
            </a:r>
            <a:r>
              <a:rPr lang="en-US" dirty="0" err="1"/>
              <a:t>aeruginosa</a:t>
            </a:r>
            <a:r>
              <a:rPr lang="en-US" dirty="0"/>
              <a:t> causes a chronic</a:t>
            </a:r>
          </a:p>
          <a:p>
            <a:pPr marL="0" indent="0" algn="l">
              <a:buNone/>
            </a:pPr>
            <a:r>
              <a:rPr lang="en-US" dirty="0"/>
              <a:t>pneumonia, a significant cause of morbidity and mortality in</a:t>
            </a:r>
          </a:p>
          <a:p>
            <a:pPr marL="0" indent="0" algn="l">
              <a:buNone/>
            </a:pPr>
            <a:r>
              <a:rPr lang="en-US" dirty="0"/>
              <a:t>this population. The bacterium is often found in mild otitis</a:t>
            </a:r>
          </a:p>
          <a:p>
            <a:pPr marL="0" indent="0" algn="l">
              <a:buNone/>
            </a:pPr>
            <a:r>
              <a:rPr lang="en-US" dirty="0" err="1"/>
              <a:t>externa</a:t>
            </a:r>
            <a:r>
              <a:rPr lang="en-US" dirty="0"/>
              <a:t> in swimmers. It may cause invasive (malignant) otitis</a:t>
            </a:r>
          </a:p>
          <a:p>
            <a:pPr marL="0" indent="0" algn="l">
              <a:buNone/>
            </a:pPr>
            <a:r>
              <a:rPr lang="en-US" dirty="0" err="1"/>
              <a:t>externa</a:t>
            </a:r>
            <a:r>
              <a:rPr lang="en-US" dirty="0"/>
              <a:t> in patients with diabetes. Infection of the eye, which</a:t>
            </a:r>
          </a:p>
          <a:p>
            <a:pPr marL="0" indent="0" algn="l">
              <a:buNone/>
            </a:pPr>
            <a:r>
              <a:rPr lang="en-US" dirty="0"/>
              <a:t>may lead to rapid destruction of the eye, occurs most commonly</a:t>
            </a:r>
          </a:p>
          <a:p>
            <a:pPr marL="0" indent="0" algn="l">
              <a:buNone/>
            </a:pPr>
            <a:r>
              <a:rPr lang="en-US" dirty="0"/>
              <a:t>after injury or surgical procedures. In infants or debilitated</a:t>
            </a:r>
          </a:p>
          <a:p>
            <a:pPr marL="0" indent="0" algn="l">
              <a:buNone/>
            </a:pPr>
            <a:r>
              <a:rPr lang="en-US" dirty="0"/>
              <a:t>persons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3456662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118</TotalTime>
  <Words>1146</Words>
  <Application>Microsoft Office PowerPoint</Application>
  <PresentationFormat>عرض على الشاشة (3:4)‏</PresentationFormat>
  <Paragraphs>83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حضري</vt:lpstr>
      <vt:lpstr>PSEUDOMONAS</vt:lpstr>
      <vt:lpstr>P. aeruginosa </vt:lpstr>
      <vt:lpstr>PSEUDOMONAS AERUGINOSA</vt:lpstr>
      <vt:lpstr>Morphology and Identification</vt:lpstr>
      <vt:lpstr>Culture</vt:lpstr>
      <vt:lpstr>Growth Characteristics</vt:lpstr>
      <vt:lpstr>Antigenic Structure and Toxins</vt:lpstr>
      <vt:lpstr>Pathogenesis</vt:lpstr>
      <vt:lpstr>Clinical Findings</vt:lpstr>
      <vt:lpstr>Clinical Findings</vt:lpstr>
      <vt:lpstr> Diagnostic Laboratory Tests</vt:lpstr>
      <vt:lpstr>Laboratory identification</vt:lpstr>
      <vt:lpstr>Treatment </vt:lpstr>
      <vt:lpstr>Prepared by Dr. Najdat B.Mahdi Epidemiology and Control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PSEUDOMONAS</dc:title>
  <dc:creator>DR.Ahmed Saker</dc:creator>
  <cp:lastModifiedBy>new</cp:lastModifiedBy>
  <cp:revision>14</cp:revision>
  <dcterms:created xsi:type="dcterms:W3CDTF">2018-01-04T09:32:05Z</dcterms:created>
  <dcterms:modified xsi:type="dcterms:W3CDTF">2019-01-03T06:38:38Z</dcterms:modified>
</cp:coreProperties>
</file>