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4" r:id="rId14"/>
    <p:sldId id="267" r:id="rId15"/>
    <p:sldId id="268" r:id="rId16"/>
    <p:sldId id="275" r:id="rId17"/>
    <p:sldId id="276" r:id="rId18"/>
    <p:sldId id="269" r:id="rId19"/>
    <p:sldId id="270" r:id="rId20"/>
    <p:sldId id="271" r:id="rId21"/>
    <p:sldId id="272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DF69878-644F-4D45-85B6-8B9EA7DD5F1C}" type="datetimeFigureOut">
              <a:rPr lang="ar-SA" smtClean="0"/>
              <a:t>02/05/1440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856E5C-512A-43A6-83AE-114F2B262CD6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9878-644F-4D45-85B6-8B9EA7DD5F1C}" type="datetimeFigureOut">
              <a:rPr lang="ar-SA" smtClean="0"/>
              <a:t>02/05/1440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56E5C-512A-43A6-83AE-114F2B262C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DF69878-644F-4D45-85B6-8B9EA7DD5F1C}" type="datetimeFigureOut">
              <a:rPr lang="ar-SA" smtClean="0"/>
              <a:t>02/05/1440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5856E5C-512A-43A6-83AE-114F2B262CD6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9878-644F-4D45-85B6-8B9EA7DD5F1C}" type="datetimeFigureOut">
              <a:rPr lang="ar-SA" smtClean="0"/>
              <a:t>02/05/1440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5856E5C-512A-43A6-83AE-114F2B262CD6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9878-644F-4D45-85B6-8B9EA7DD5F1C}" type="datetimeFigureOut">
              <a:rPr lang="ar-SA" smtClean="0"/>
              <a:t>02/05/1440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5856E5C-512A-43A6-83AE-114F2B262CD6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F69878-644F-4D45-85B6-8B9EA7DD5F1C}" type="datetimeFigureOut">
              <a:rPr lang="ar-SA" smtClean="0"/>
              <a:t>02/05/1440</a:t>
            </a:fld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5856E5C-512A-43A6-83AE-114F2B262CD6}" type="slidenum">
              <a:rPr lang="ar-SA" smtClean="0"/>
              <a:t>‹#›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F69878-644F-4D45-85B6-8B9EA7DD5F1C}" type="datetimeFigureOut">
              <a:rPr lang="ar-SA" smtClean="0"/>
              <a:t>02/05/1440</a:t>
            </a:fld>
            <a:endParaRPr lang="ar-SA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5856E5C-512A-43A6-83AE-114F2B262CD6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9878-644F-4D45-85B6-8B9EA7DD5F1C}" type="datetimeFigureOut">
              <a:rPr lang="ar-SA" smtClean="0"/>
              <a:t>02/05/1440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5856E5C-512A-43A6-83AE-114F2B262C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9878-644F-4D45-85B6-8B9EA7DD5F1C}" type="datetimeFigureOut">
              <a:rPr lang="ar-SA" smtClean="0"/>
              <a:t>02/05/1440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856E5C-512A-43A6-83AE-114F2B262C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9878-644F-4D45-85B6-8B9EA7DD5F1C}" type="datetimeFigureOut">
              <a:rPr lang="ar-SA" smtClean="0"/>
              <a:t>02/05/1440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5856E5C-512A-43A6-83AE-114F2B262CD6}" type="slidenum">
              <a:rPr lang="ar-SA" smtClean="0"/>
              <a:t>‹#›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DF69878-644F-4D45-85B6-8B9EA7DD5F1C}" type="datetimeFigureOut">
              <a:rPr lang="ar-SA" smtClean="0"/>
              <a:t>02/05/1440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5856E5C-512A-43A6-83AE-114F2B262CD6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F69878-644F-4D45-85B6-8B9EA7DD5F1C}" type="datetimeFigureOut">
              <a:rPr lang="ar-SA" smtClean="0"/>
              <a:t>02/05/1440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5856E5C-512A-43A6-83AE-114F2B262CD6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i="0" u="none" strike="noStrike" baseline="0" dirty="0" smtClean="0">
                <a:solidFill>
                  <a:srgbClr val="6075B9"/>
                </a:solidFill>
                <a:latin typeface="MinionPro-Semibold"/>
              </a:rPr>
              <a:t>Mycobacteria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rgbClr val="241F1F"/>
                </a:solidFill>
                <a:latin typeface="MinionPro-Regular"/>
              </a:rPr>
              <a:t>Prepared by Dr. </a:t>
            </a:r>
            <a:r>
              <a:rPr lang="en-US" sz="2800" b="1" dirty="0" err="1">
                <a:solidFill>
                  <a:srgbClr val="241F1F"/>
                </a:solidFill>
                <a:latin typeface="MinionPro-Regular"/>
              </a:rPr>
              <a:t>Najdat</a:t>
            </a:r>
            <a:r>
              <a:rPr lang="en-US" sz="2800" b="1" dirty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sz="2800" b="1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sz="2800" b="1" dirty="0">
                <a:solidFill>
                  <a:srgbClr val="241F1F"/>
                </a:solidFill>
                <a:latin typeface="MinionPro-Regular"/>
              </a:rPr>
              <a:t>B. </a:t>
            </a:r>
            <a:r>
              <a:rPr lang="en-US" sz="2800" b="1" dirty="0" smtClean="0">
                <a:solidFill>
                  <a:srgbClr val="241F1F"/>
                </a:solidFill>
                <a:latin typeface="MinionPro-Regular"/>
              </a:rPr>
              <a:t>Mahdi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04492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b="1" i="0" u="none" strike="noStrike" baseline="0" dirty="0" smtClean="0">
                <a:solidFill>
                  <a:srgbClr val="241F1F"/>
                </a:solidFill>
                <a:latin typeface="MyriadPro-Bold"/>
              </a:rPr>
              <a:t>C. Polysaccharides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Mycobacteria contain a variety of polysaccharides. Their role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in the pathogenesis of disease is uncertain. They can induce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the immediate type of hypersensitivity and can serve as antigens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in reactions with sera of infected persons.</a:t>
            </a:r>
          </a:p>
        </p:txBody>
      </p:sp>
    </p:spTree>
    <p:extLst>
      <p:ext uri="{BB962C8B-B14F-4D97-AF65-F5344CB8AC3E}">
        <p14:creationId xmlns:p14="http://schemas.microsoft.com/office/powerpoint/2010/main" val="1517656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Pathogenesis</a:t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Mycobacteria are emitted in droplets smaller than 25 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Symbol"/>
              </a:rPr>
              <a:t>μ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m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 in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diameter when infected persons cough, sneeze, or speak. The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droplets evaporate, leaving organisms that are small enough,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when inhaled, to be deposited in alveoli. Inside the alveoli,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the host’s immune system responds by release of cytokines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and 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lymphokines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 that stimulate monocytes and macrophages.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Mycobacteria begin to multiply within macrophages.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Some of the macrophages develop an enhanced ability to kill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the organism, but others may be killed by the bacilli. Pathogenic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lesions associated with infection appear in the lung 1–2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months after 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exposur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122155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u="none" strike="noStrike" baseline="0" dirty="0" smtClean="0">
                <a:solidFill>
                  <a:srgbClr val="223690"/>
                </a:solidFill>
                <a:latin typeface="MyriadPro-Bold"/>
              </a:rPr>
              <a:t>Pathology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The production and development of lesions and their 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healingor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 progression are determined chiefly by (1) the number of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mycobacteria in the inoculum and their subsequent multiplication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and (2) the type of host and immune response.</a:t>
            </a:r>
          </a:p>
          <a:p>
            <a:pPr marL="0" indent="0"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139635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IQ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938" y="0"/>
            <a:ext cx="4265438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37112"/>
            <a:ext cx="309634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73779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3700" b="1" dirty="0">
                <a:solidFill>
                  <a:srgbClr val="241F1F"/>
                </a:solidFill>
                <a:latin typeface="MyriadPro-Bold"/>
                <a:ea typeface="+mn-ea"/>
                <a:cs typeface="+mn-cs"/>
              </a:rPr>
              <a:t>A. Two Principal Lesions</a:t>
            </a:r>
            <a:br>
              <a:rPr lang="en-US" sz="3700" b="1" dirty="0">
                <a:solidFill>
                  <a:srgbClr val="241F1F"/>
                </a:solidFill>
                <a:latin typeface="MyriadPro-Bold"/>
                <a:ea typeface="+mn-ea"/>
                <a:cs typeface="+mn-cs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4000" b="1" i="0" u="none" strike="noStrike" baseline="0" dirty="0" smtClean="0">
                <a:solidFill>
                  <a:srgbClr val="241F1F"/>
                </a:solidFill>
                <a:latin typeface="MyriadPro-Bold"/>
              </a:rPr>
              <a:t>1. Exudative type</a:t>
            </a:r>
            <a:r>
              <a:rPr lang="en-US" sz="4000" b="0" i="0" u="none" strike="noStrike" baseline="0" dirty="0" smtClean="0">
                <a:solidFill>
                  <a:srgbClr val="241F1F"/>
                </a:solidFill>
                <a:latin typeface="MyriadPro-Regular"/>
              </a:rPr>
              <a:t>—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This consists of an acute inflammatory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reaction with edema fluid; 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polymorphonuclear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 leukocytes;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and, later, monocytes around the tubercle bacilli. This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type is seen particularly in lung tissue, where it resembles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bacterial pneumonia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313084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>
                <a:solidFill>
                  <a:srgbClr val="241F1F"/>
                </a:solidFill>
                <a:latin typeface="MyriadPro-Bold"/>
              </a:rPr>
              <a:t>B. Spread of Organisms in the </a:t>
            </a:r>
            <a:r>
              <a:rPr lang="en-US" sz="5400" b="1" dirty="0" smtClean="0">
                <a:solidFill>
                  <a:srgbClr val="241F1F"/>
                </a:solidFill>
                <a:latin typeface="MyriadPro-Bold"/>
              </a:rPr>
              <a:t>Host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l">
              <a:buNone/>
            </a:pPr>
            <a:r>
              <a:rPr lang="en-US" dirty="0">
                <a:solidFill>
                  <a:srgbClr val="241F1F"/>
                </a:solidFill>
                <a:latin typeface="MinionPro-Regular"/>
              </a:rPr>
              <a:t>Tubercle bacilli spread in the host by direct extension,</a:t>
            </a:r>
          </a:p>
          <a:p>
            <a:pPr marL="0" indent="0" algn="l">
              <a:buNone/>
            </a:pPr>
            <a:r>
              <a:rPr lang="en-US" dirty="0">
                <a:solidFill>
                  <a:srgbClr val="241F1F"/>
                </a:solidFill>
                <a:latin typeface="MinionPro-Regular"/>
              </a:rPr>
              <a:t>through the lymphatic channels and bloodstream, and via</a:t>
            </a:r>
          </a:p>
          <a:p>
            <a:pPr marL="0" indent="0" algn="l">
              <a:buNone/>
            </a:pPr>
            <a:r>
              <a:rPr lang="en-US" dirty="0">
                <a:solidFill>
                  <a:srgbClr val="241F1F"/>
                </a:solidFill>
                <a:latin typeface="MinionPro-Regular"/>
              </a:rPr>
              <a:t>the bronchi and gastrointestinal tract.</a:t>
            </a:r>
          </a:p>
          <a:p>
            <a:pPr marL="0" indent="0" algn="l">
              <a:buNone/>
            </a:pPr>
            <a:r>
              <a:rPr lang="en-US" dirty="0">
                <a:solidFill>
                  <a:srgbClr val="241F1F"/>
                </a:solidFill>
                <a:latin typeface="MinionPro-Regular"/>
              </a:rPr>
              <a:t>In the first infection, tubercle bacilli always spread from</a:t>
            </a:r>
          </a:p>
          <a:p>
            <a:pPr marL="0" indent="0" algn="l">
              <a:buNone/>
            </a:pPr>
            <a:r>
              <a:rPr lang="en-US" dirty="0">
                <a:solidFill>
                  <a:srgbClr val="241F1F"/>
                </a:solidFill>
                <a:latin typeface="MinionPro-Regular"/>
              </a:rPr>
              <a:t>the initial site via the </a:t>
            </a:r>
            <a:r>
              <a:rPr lang="en-US" dirty="0" err="1">
                <a:solidFill>
                  <a:srgbClr val="241F1F"/>
                </a:solidFill>
                <a:latin typeface="MinionPro-Regular"/>
              </a:rPr>
              <a:t>lymphatics</a:t>
            </a:r>
            <a:r>
              <a:rPr lang="en-US" dirty="0">
                <a:solidFill>
                  <a:srgbClr val="241F1F"/>
                </a:solidFill>
                <a:latin typeface="MinionPro-Regular"/>
              </a:rPr>
              <a:t> to the regional lymph nodes.</a:t>
            </a:r>
          </a:p>
          <a:p>
            <a:pPr marL="0" indent="0" algn="l">
              <a:buNone/>
            </a:pPr>
            <a:r>
              <a:rPr lang="en-US" dirty="0">
                <a:solidFill>
                  <a:srgbClr val="241F1F"/>
                </a:solidFill>
                <a:latin typeface="MinionPro-Regular"/>
              </a:rPr>
              <a:t>The bacilli may spread farther and reach the bloodstream,</a:t>
            </a:r>
          </a:p>
          <a:p>
            <a:pPr marL="0" indent="0" algn="l">
              <a:buNone/>
            </a:pPr>
            <a:r>
              <a:rPr lang="en-US" dirty="0">
                <a:solidFill>
                  <a:srgbClr val="241F1F"/>
                </a:solidFill>
                <a:latin typeface="MinionPro-Regular"/>
              </a:rPr>
              <a:t>which in turn distributes bacilli to all organs (</a:t>
            </a:r>
            <a:r>
              <a:rPr lang="en-US" dirty="0" err="1">
                <a:solidFill>
                  <a:srgbClr val="241F1F"/>
                </a:solidFill>
                <a:latin typeface="MinionPro-Regular"/>
              </a:rPr>
              <a:t>miliary</a:t>
            </a:r>
            <a:r>
              <a:rPr lang="en-US" dirty="0">
                <a:solidFill>
                  <a:srgbClr val="241F1F"/>
                </a:solidFill>
                <a:latin typeface="MinionPro-Regular"/>
              </a:rPr>
              <a:t> distribution).</a:t>
            </a:r>
          </a:p>
          <a:p>
            <a:pPr marL="0" indent="0" algn="l">
              <a:buNone/>
            </a:pPr>
            <a:r>
              <a:rPr lang="en-US" dirty="0">
                <a:solidFill>
                  <a:srgbClr val="241F1F"/>
                </a:solidFill>
                <a:latin typeface="MinionPro-Regular"/>
              </a:rPr>
              <a:t>The bloodstream can be invaded also by erosion of</a:t>
            </a:r>
          </a:p>
          <a:p>
            <a:pPr marL="0" indent="0" algn="l">
              <a:buNone/>
            </a:pPr>
            <a:r>
              <a:rPr lang="en-US" dirty="0">
                <a:solidFill>
                  <a:srgbClr val="241F1F"/>
                </a:solidFill>
                <a:latin typeface="MinionPro-Regular"/>
              </a:rPr>
              <a:t>a vein by a </a:t>
            </a:r>
            <a:r>
              <a:rPr lang="en-US" dirty="0" err="1">
                <a:solidFill>
                  <a:srgbClr val="241F1F"/>
                </a:solidFill>
                <a:latin typeface="MinionPro-Regular"/>
              </a:rPr>
              <a:t>caseating</a:t>
            </a:r>
            <a:r>
              <a:rPr lang="en-US" dirty="0">
                <a:solidFill>
                  <a:srgbClr val="241F1F"/>
                </a:solidFill>
                <a:latin typeface="MinionPro-Regular"/>
              </a:rPr>
              <a:t> tubercle or lymph node. If a </a:t>
            </a:r>
            <a:r>
              <a:rPr lang="en-US" dirty="0" err="1">
                <a:solidFill>
                  <a:srgbClr val="241F1F"/>
                </a:solidFill>
                <a:latin typeface="MinionPro-Regular"/>
              </a:rPr>
              <a:t>caseating</a:t>
            </a:r>
            <a:endParaRPr lang="en-US" dirty="0">
              <a:solidFill>
                <a:srgbClr val="241F1F"/>
              </a:solidFill>
              <a:latin typeface="MinionPro-Regular"/>
            </a:endParaRPr>
          </a:p>
          <a:p>
            <a:pPr marL="0" indent="0" algn="l">
              <a:buNone/>
            </a:pPr>
            <a:r>
              <a:rPr lang="en-US" dirty="0">
                <a:solidFill>
                  <a:srgbClr val="241F1F"/>
                </a:solidFill>
                <a:latin typeface="MinionPro-Regular"/>
              </a:rPr>
              <a:t>lesion discharges its contents into a bronchus, they are aspirated</a:t>
            </a:r>
          </a:p>
          <a:p>
            <a:pPr marL="0" indent="0" algn="l">
              <a:buNone/>
            </a:pPr>
            <a:r>
              <a:rPr lang="en-US" dirty="0">
                <a:solidFill>
                  <a:srgbClr val="241F1F"/>
                </a:solidFill>
                <a:latin typeface="MinionPro-Regular"/>
              </a:rPr>
              <a:t>and distributed to other parts of the lungs or are swallowed</a:t>
            </a:r>
          </a:p>
          <a:p>
            <a:pPr marL="0" indent="0" algn="l">
              <a:buNone/>
            </a:pPr>
            <a:r>
              <a:rPr lang="en-US" dirty="0">
                <a:solidFill>
                  <a:srgbClr val="241F1F"/>
                </a:solidFill>
                <a:latin typeface="MinionPro-Regular"/>
              </a:rPr>
              <a:t>and passed into the stomach and intestines.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559319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IQ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9144000" cy="6048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33781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Progression of active tuberculosis infection.</a:t>
            </a:r>
            <a:endParaRPr lang="ar-IQ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" y="2132856"/>
            <a:ext cx="9143999" cy="4032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288" y="3395663"/>
            <a:ext cx="2257425" cy="6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1721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75212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41F1F"/>
                </a:solidFill>
                <a:latin typeface="MinionPro-Regular"/>
              </a:rPr>
              <a:t/>
            </a:r>
            <a:br>
              <a:rPr lang="en-US" dirty="0">
                <a:solidFill>
                  <a:srgbClr val="241F1F"/>
                </a:solidFill>
                <a:latin typeface="MinionPro-Regular"/>
              </a:rPr>
            </a:br>
            <a:r>
              <a:rPr lang="en-US" sz="5400" b="1" dirty="0">
                <a:solidFill>
                  <a:srgbClr val="241F1F"/>
                </a:solidFill>
                <a:latin typeface="MyriadPro-Bold"/>
              </a:rPr>
              <a:t>C. Intracellular Site of Growth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0" indent="0" algn="l">
              <a:buNone/>
            </a:pPr>
            <a:r>
              <a:rPr lang="en-US" dirty="0">
                <a:solidFill>
                  <a:srgbClr val="241F1F"/>
                </a:solidFill>
                <a:latin typeface="MinionPro-Regular"/>
              </a:rPr>
              <a:t>When mycobacteria establish themselves in tissue, </a:t>
            </a:r>
            <a:r>
              <a:rPr lang="en-US" dirty="0" smtClean="0">
                <a:solidFill>
                  <a:srgbClr val="241F1F"/>
                </a:solidFill>
                <a:latin typeface="MinionPro-Regular"/>
              </a:rPr>
              <a:t>they reside </a:t>
            </a:r>
            <a:r>
              <a:rPr lang="en-US" dirty="0">
                <a:solidFill>
                  <a:srgbClr val="241F1F"/>
                </a:solidFill>
                <a:latin typeface="MinionPro-Regular"/>
              </a:rPr>
              <a:t>principally intracellularly in monocytes, reticuloendothelial</a:t>
            </a:r>
          </a:p>
          <a:p>
            <a:pPr marL="0" indent="0" algn="l">
              <a:buNone/>
            </a:pPr>
            <a:r>
              <a:rPr lang="en-US" dirty="0">
                <a:solidFill>
                  <a:srgbClr val="241F1F"/>
                </a:solidFill>
                <a:latin typeface="MinionPro-Regular"/>
              </a:rPr>
              <a:t>cells, and giant cells. The intracellular location is </a:t>
            </a:r>
            <a:r>
              <a:rPr lang="en-US" dirty="0" smtClean="0">
                <a:solidFill>
                  <a:srgbClr val="241F1F"/>
                </a:solidFill>
                <a:latin typeface="MinionPro-Regular"/>
              </a:rPr>
              <a:t>one of </a:t>
            </a:r>
            <a:r>
              <a:rPr lang="en-US" dirty="0">
                <a:solidFill>
                  <a:srgbClr val="241F1F"/>
                </a:solidFill>
                <a:latin typeface="MinionPro-Regular"/>
              </a:rPr>
              <a:t>the features that makes chemotherapy difficult and </a:t>
            </a:r>
            <a:r>
              <a:rPr lang="en-US" dirty="0" smtClean="0">
                <a:solidFill>
                  <a:srgbClr val="241F1F"/>
                </a:solidFill>
                <a:latin typeface="MinionPro-Regular"/>
              </a:rPr>
              <a:t>favors microbial </a:t>
            </a:r>
            <a:r>
              <a:rPr lang="en-US" dirty="0">
                <a:solidFill>
                  <a:srgbClr val="241F1F"/>
                </a:solidFill>
                <a:latin typeface="MinionPro-Regular"/>
              </a:rPr>
              <a:t>persistence. Within the cells </a:t>
            </a:r>
            <a:r>
              <a:rPr lang="en-US" dirty="0" smtClean="0">
                <a:solidFill>
                  <a:srgbClr val="241F1F"/>
                </a:solidFill>
                <a:latin typeface="MinionPro-Regular"/>
              </a:rPr>
              <a:t>of immuneanimals, multiplication </a:t>
            </a:r>
            <a:r>
              <a:rPr lang="en-US" dirty="0">
                <a:solidFill>
                  <a:srgbClr val="241F1F"/>
                </a:solidFill>
                <a:latin typeface="MinionPro-Regular"/>
              </a:rPr>
              <a:t>of tubercle bacilli is greatly inhibited.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809889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Primary Infection and Reactivation</a:t>
            </a:r>
            <a:br>
              <a:rPr lang="en-US" dirty="0"/>
            </a:br>
            <a:r>
              <a:rPr lang="en-US" dirty="0"/>
              <a:t>Types of Tuberculosis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>
                <a:solidFill>
                  <a:srgbClr val="241F1F"/>
                </a:solidFill>
                <a:latin typeface="MinionPro-Regular"/>
              </a:rPr>
              <a:t>When a host has first contact with tubercle bacilli, the </a:t>
            </a:r>
            <a:r>
              <a:rPr lang="en-US" dirty="0" smtClean="0">
                <a:solidFill>
                  <a:srgbClr val="241F1F"/>
                </a:solidFill>
                <a:latin typeface="MinionPro-Regular"/>
              </a:rPr>
              <a:t>following features </a:t>
            </a:r>
            <a:r>
              <a:rPr lang="en-US" dirty="0">
                <a:solidFill>
                  <a:srgbClr val="241F1F"/>
                </a:solidFill>
                <a:latin typeface="MinionPro-Regular"/>
              </a:rPr>
              <a:t>are usually observed: (1) An acute </a:t>
            </a:r>
            <a:r>
              <a:rPr lang="en-US" dirty="0" smtClean="0">
                <a:solidFill>
                  <a:srgbClr val="241F1F"/>
                </a:solidFill>
                <a:latin typeface="MinionPro-Regular"/>
              </a:rPr>
              <a:t>exudative lesion </a:t>
            </a:r>
            <a:r>
              <a:rPr lang="en-US" dirty="0">
                <a:solidFill>
                  <a:srgbClr val="241F1F"/>
                </a:solidFill>
                <a:latin typeface="MinionPro-Regular"/>
              </a:rPr>
              <a:t>develops and rapidly spreads to the </a:t>
            </a:r>
            <a:r>
              <a:rPr lang="en-US" dirty="0" err="1">
                <a:solidFill>
                  <a:srgbClr val="241F1F"/>
                </a:solidFill>
                <a:latin typeface="MinionPro-Regular"/>
              </a:rPr>
              <a:t>lymphatics</a:t>
            </a:r>
            <a:r>
              <a:rPr lang="en-US" dirty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dirty="0" smtClean="0">
                <a:solidFill>
                  <a:srgbClr val="241F1F"/>
                </a:solidFill>
                <a:latin typeface="MinionPro-Regular"/>
              </a:rPr>
              <a:t>and regional </a:t>
            </a:r>
            <a:r>
              <a:rPr lang="en-US" dirty="0">
                <a:solidFill>
                  <a:srgbClr val="241F1F"/>
                </a:solidFill>
                <a:latin typeface="MinionPro-Regular"/>
              </a:rPr>
              <a:t>lymph nodes. The exudative lesion in tissue </a:t>
            </a:r>
            <a:r>
              <a:rPr lang="en-US" dirty="0" smtClean="0">
                <a:solidFill>
                  <a:srgbClr val="241F1F"/>
                </a:solidFill>
                <a:latin typeface="MinionPro-Regular"/>
              </a:rPr>
              <a:t>often heals </a:t>
            </a:r>
            <a:r>
              <a:rPr lang="en-US" dirty="0">
                <a:solidFill>
                  <a:srgbClr val="241F1F"/>
                </a:solidFill>
                <a:latin typeface="MinionPro-Regular"/>
              </a:rPr>
              <a:t>rapidly. (2) The lymph node undergoes massive </a:t>
            </a:r>
            <a:r>
              <a:rPr lang="en-US" dirty="0" smtClean="0">
                <a:solidFill>
                  <a:srgbClr val="241F1F"/>
                </a:solidFill>
                <a:latin typeface="MinionPro-Regular"/>
              </a:rPr>
              <a:t>caseation, which </a:t>
            </a:r>
            <a:r>
              <a:rPr lang="en-US" dirty="0">
                <a:solidFill>
                  <a:srgbClr val="241F1F"/>
                </a:solidFill>
                <a:latin typeface="MinionPro-Regular"/>
              </a:rPr>
              <a:t>usually calcifies (Ghon lesion). (3) The </a:t>
            </a:r>
            <a:r>
              <a:rPr lang="en-US" dirty="0" smtClean="0">
                <a:solidFill>
                  <a:srgbClr val="241F1F"/>
                </a:solidFill>
                <a:latin typeface="MinionPro-Regular"/>
              </a:rPr>
              <a:t>tuberculin test </a:t>
            </a:r>
            <a:r>
              <a:rPr lang="en-US" dirty="0">
                <a:solidFill>
                  <a:srgbClr val="241F1F"/>
                </a:solidFill>
                <a:latin typeface="MinionPro-Regular"/>
              </a:rPr>
              <a:t>result becomes positive.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18681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Mycobacteria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07504" y="1600200"/>
            <a:ext cx="8784976" cy="452596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/>
              <a:t>The mycobacteria are rod-shaped, aerobic bacteria that do </a:t>
            </a:r>
            <a:r>
              <a:rPr lang="en-US" dirty="0" smtClean="0"/>
              <a:t>not form </a:t>
            </a:r>
            <a:r>
              <a:rPr lang="en-US" dirty="0"/>
              <a:t>spores. Although they do not stain readily, after </a:t>
            </a:r>
            <a:r>
              <a:rPr lang="en-US" dirty="0" smtClean="0"/>
              <a:t>being stained</a:t>
            </a:r>
            <a:r>
              <a:rPr lang="en-US" dirty="0"/>
              <a:t>, they resist </a:t>
            </a:r>
            <a:r>
              <a:rPr lang="en-US" dirty="0" err="1"/>
              <a:t>decolorization</a:t>
            </a:r>
            <a:r>
              <a:rPr lang="en-US" dirty="0"/>
              <a:t> by acid or alcohol and are</a:t>
            </a:r>
          </a:p>
          <a:p>
            <a:pPr marL="0" indent="0" algn="l">
              <a:buNone/>
            </a:pPr>
            <a:r>
              <a:rPr lang="en-US" dirty="0" smtClean="0"/>
              <a:t>There fore </a:t>
            </a:r>
            <a:r>
              <a:rPr lang="en-US" dirty="0"/>
              <a:t>called “acid-fast” </a:t>
            </a:r>
            <a:r>
              <a:rPr lang="en-US" dirty="0" smtClean="0"/>
              <a:t>bacilli. Mycobacterium tuberculosis causes </a:t>
            </a:r>
            <a:r>
              <a:rPr lang="en-US" dirty="0"/>
              <a:t>tuberculosis and is a very important </a:t>
            </a:r>
            <a:r>
              <a:rPr lang="en-US" dirty="0" smtClean="0"/>
              <a:t>pathogen of </a:t>
            </a:r>
            <a:r>
              <a:rPr lang="en-US" dirty="0"/>
              <a:t>humans. Mycobacterium </a:t>
            </a:r>
            <a:r>
              <a:rPr lang="en-US" dirty="0" err="1"/>
              <a:t>leprae</a:t>
            </a:r>
            <a:r>
              <a:rPr lang="en-US" dirty="0"/>
              <a:t> causes leprosy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023361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dirty="0">
                <a:solidFill>
                  <a:srgbClr val="241F1F"/>
                </a:solidFill>
                <a:latin typeface="MinionPro-Regular"/>
              </a:rPr>
              <a:t>The reactivation type is usually caused by </a:t>
            </a:r>
            <a:r>
              <a:rPr lang="en-US" dirty="0" smtClean="0">
                <a:solidFill>
                  <a:srgbClr val="241F1F"/>
                </a:solidFill>
                <a:latin typeface="MinionPro-Regular"/>
              </a:rPr>
              <a:t>tubercle bacilli </a:t>
            </a:r>
            <a:r>
              <a:rPr lang="en-US" dirty="0">
                <a:solidFill>
                  <a:srgbClr val="241F1F"/>
                </a:solidFill>
                <a:latin typeface="MinionPro-Regular"/>
              </a:rPr>
              <a:t>that have survived in </a:t>
            </a:r>
            <a:r>
              <a:rPr lang="en-US" dirty="0" smtClean="0">
                <a:solidFill>
                  <a:srgbClr val="241F1F"/>
                </a:solidFill>
                <a:latin typeface="MinionPro-Regular"/>
              </a:rPr>
              <a:t>the primary </a:t>
            </a:r>
            <a:r>
              <a:rPr lang="en-US" dirty="0">
                <a:solidFill>
                  <a:srgbClr val="241F1F"/>
                </a:solidFill>
                <a:latin typeface="MinionPro-Regular"/>
              </a:rPr>
              <a:t>lesion. </a:t>
            </a:r>
            <a:r>
              <a:rPr lang="en-US" dirty="0" smtClean="0">
                <a:solidFill>
                  <a:srgbClr val="241F1F"/>
                </a:solidFill>
                <a:latin typeface="MinionPro-Regular"/>
              </a:rPr>
              <a:t>Reactivation tuberculosis </a:t>
            </a:r>
            <a:r>
              <a:rPr lang="en-US" dirty="0">
                <a:solidFill>
                  <a:srgbClr val="241F1F"/>
                </a:solidFill>
                <a:latin typeface="MinionPro-Regular"/>
              </a:rPr>
              <a:t>is characterized by chronic tissue lesions,</a:t>
            </a:r>
          </a:p>
          <a:p>
            <a:pPr marL="0" indent="0"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993507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l">
              <a:buNone/>
            </a:pPr>
            <a:r>
              <a:rPr lang="en-US" dirty="0">
                <a:solidFill>
                  <a:srgbClr val="241F1F"/>
                </a:solidFill>
                <a:latin typeface="MinionPro-Regular"/>
              </a:rPr>
              <a:t>the formation of tubercles, caseation, and fibrosis. Regional</a:t>
            </a:r>
          </a:p>
          <a:p>
            <a:pPr marL="0" indent="0" algn="l">
              <a:buNone/>
            </a:pPr>
            <a:r>
              <a:rPr lang="en-US" dirty="0">
                <a:solidFill>
                  <a:srgbClr val="241F1F"/>
                </a:solidFill>
                <a:latin typeface="MinionPro-Regular"/>
              </a:rPr>
              <a:t>lymph nodes are only slightly involved, and they do not </a:t>
            </a:r>
            <a:r>
              <a:rPr lang="en-US" dirty="0" smtClean="0">
                <a:solidFill>
                  <a:srgbClr val="241F1F"/>
                </a:solidFill>
                <a:latin typeface="MinionPro-Regular"/>
              </a:rPr>
              <a:t>caseate.The reactivation type almost always begins at the apex of the </a:t>
            </a:r>
            <a:r>
              <a:rPr lang="en-US" dirty="0">
                <a:solidFill>
                  <a:srgbClr val="241F1F"/>
                </a:solidFill>
                <a:latin typeface="MinionPro-Regular"/>
              </a:rPr>
              <a:t>lung, where the oxygen tension (PO</a:t>
            </a:r>
            <a:r>
              <a:rPr lang="en-US" sz="800" dirty="0">
                <a:solidFill>
                  <a:srgbClr val="241F1F"/>
                </a:solidFill>
                <a:latin typeface="MinionPro-Regular"/>
              </a:rPr>
              <a:t>2</a:t>
            </a:r>
            <a:r>
              <a:rPr lang="en-US" dirty="0">
                <a:solidFill>
                  <a:srgbClr val="241F1F"/>
                </a:solidFill>
                <a:latin typeface="MinionPro-Regular"/>
              </a:rPr>
              <a:t>) is </a:t>
            </a:r>
            <a:r>
              <a:rPr lang="en-US" dirty="0" smtClean="0">
                <a:solidFill>
                  <a:srgbClr val="241F1F"/>
                </a:solidFill>
                <a:latin typeface="MinionPro-Regular"/>
              </a:rPr>
              <a:t>highest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rgbClr val="241F1F"/>
                </a:solidFill>
                <a:latin typeface="MinionPro-Regular"/>
              </a:rPr>
              <a:t>These differences between primary infection and reinfection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rgbClr val="241F1F"/>
                </a:solidFill>
                <a:latin typeface="MinionPro-Regular"/>
              </a:rPr>
              <a:t>or </a:t>
            </a:r>
            <a:r>
              <a:rPr lang="en-US" dirty="0">
                <a:solidFill>
                  <a:srgbClr val="241F1F"/>
                </a:solidFill>
                <a:latin typeface="MinionPro-Regular"/>
              </a:rPr>
              <a:t>reactivation are attributed to (1) resistance and (2)</a:t>
            </a:r>
          </a:p>
          <a:p>
            <a:pPr marL="0" indent="0" algn="l">
              <a:buNone/>
            </a:pPr>
            <a:r>
              <a:rPr lang="en-US" dirty="0">
                <a:solidFill>
                  <a:srgbClr val="241F1F"/>
                </a:solidFill>
                <a:latin typeface="MinionPro-Regular"/>
              </a:rPr>
              <a:t>hypersensitivity induced by the first infection. It is not clear</a:t>
            </a:r>
          </a:p>
          <a:p>
            <a:pPr marL="0" indent="0" algn="l">
              <a:buNone/>
            </a:pPr>
            <a:r>
              <a:rPr lang="en-US" dirty="0">
                <a:solidFill>
                  <a:srgbClr val="241F1F"/>
                </a:solidFill>
                <a:latin typeface="MinionPro-Regular"/>
              </a:rPr>
              <a:t>to what extent each of these components participates in the</a:t>
            </a:r>
          </a:p>
          <a:p>
            <a:pPr marL="0" indent="0" algn="l">
              <a:buNone/>
            </a:pPr>
            <a:r>
              <a:rPr lang="en-US" dirty="0">
                <a:solidFill>
                  <a:srgbClr val="241F1F"/>
                </a:solidFill>
                <a:latin typeface="MinionPro-Regular"/>
              </a:rPr>
              <a:t>modified response in reactivation tuberculosis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6761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i="1" u="none" strike="noStrike" baseline="0" dirty="0" smtClean="0">
                <a:solidFill>
                  <a:srgbClr val="006992"/>
                </a:solidFill>
                <a:latin typeface="MyriadPro-BlackIt"/>
              </a:rPr>
              <a:t>MYCOBACTERIUM TUBERCULOSIS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In tissue, tubercle bacilli are thin, straight rods measuring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about 0.4 × 3</a:t>
            </a:r>
            <a:r>
              <a:rPr lang="el-GR" b="0" i="0" u="none" strike="noStrike" baseline="0" dirty="0" smtClean="0">
                <a:solidFill>
                  <a:srgbClr val="241F1F"/>
                </a:solidFill>
                <a:latin typeface="Symbol"/>
              </a:rPr>
              <a:t>μ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m  On artificial media, 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coccoid</a:t>
            </a:r>
            <a:endParaRPr lang="en-US" b="0" i="0" u="none" strike="noStrike" baseline="0" dirty="0" smtClean="0">
              <a:solidFill>
                <a:srgbClr val="241F1F"/>
              </a:solidFill>
              <a:latin typeface="MinionPro-Regular"/>
            </a:endParaRP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and filamentous forms are seen with variable morphology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from one species to another. Mycobacteria cannot be classified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as either gram positive or gram negative. When stained by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basic dyes, they cannot be decolorized by alcohol, regardless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of treatment with iodine. True tubercle bacilli are characterized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by “acid fastness”—that is, 95% ethyl alcohol containing</a:t>
            </a:r>
          </a:p>
          <a:p>
            <a:pPr marL="0" indent="0" algn="l">
              <a:buNone/>
            </a:pPr>
            <a:r>
              <a:rPr lang="pt-BR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3% hydrochloric acid (acid-alcohol) quickly decolorizes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all bacteria except the mycobacteria. Acid fastness depends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on the integrity of the waxy envelope..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4912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Laboratory identification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>
                <a:solidFill>
                  <a:srgbClr val="241F1F"/>
                </a:solidFill>
                <a:latin typeface="MinionPro-Regular"/>
              </a:rPr>
              <a:t>The </a:t>
            </a:r>
            <a:r>
              <a:rPr lang="en-US" dirty="0" err="1" smtClean="0">
                <a:solidFill>
                  <a:srgbClr val="241F1F"/>
                </a:solidFill>
                <a:latin typeface="MinionPro-Regular"/>
              </a:rPr>
              <a:t>Ziehl-Neelsen</a:t>
            </a:r>
            <a:r>
              <a:rPr lang="en-US" dirty="0" smtClean="0">
                <a:solidFill>
                  <a:srgbClr val="241F1F"/>
                </a:solidFill>
                <a:latin typeface="MinionPro-Regular"/>
              </a:rPr>
              <a:t> technique </a:t>
            </a:r>
            <a:r>
              <a:rPr lang="en-US" dirty="0">
                <a:solidFill>
                  <a:srgbClr val="241F1F"/>
                </a:solidFill>
                <a:latin typeface="MinionPro-Regular"/>
              </a:rPr>
              <a:t>of staining is used for identification of acid-fast</a:t>
            </a:r>
          </a:p>
          <a:p>
            <a:pPr marL="0" indent="0" algn="l">
              <a:buNone/>
            </a:pPr>
            <a:r>
              <a:rPr lang="en-US" dirty="0" smtClean="0">
                <a:solidFill>
                  <a:srgbClr val="241F1F"/>
                </a:solidFill>
                <a:latin typeface="MinionPro-Regular"/>
              </a:rPr>
              <a:t>Bacteria .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The media for primary culture of mycobacteria should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include a nonselective medium and a selective medium.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Selective media contain antibiotics to prevent the overgrowth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of contaminating bacteria and fungi.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8136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241F1F"/>
                </a:solidFill>
                <a:latin typeface="MyriadPro-Bold"/>
                <a:ea typeface="+mn-ea"/>
                <a:cs typeface="+mn-cs"/>
              </a:rPr>
              <a:t>1. Semisynthetic agar media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 algn="l">
              <a:buNone/>
            </a:pPr>
            <a:r>
              <a:rPr lang="en-US" sz="4000" b="0" i="0" u="none" strike="noStrike" baseline="0" dirty="0" smtClean="0">
                <a:solidFill>
                  <a:srgbClr val="241F1F"/>
                </a:solidFill>
                <a:latin typeface="MyriadPro-Regular"/>
              </a:rPr>
              <a:t>—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These media (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eg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, 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Middlebrook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 7H10 and 7H11) contain defined salts, vitamins, 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cofactors,oleic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 acid, albumin, catalase, and glycerol; the 7H11</a:t>
            </a:r>
            <a:r>
              <a:rPr lang="en-US" dirty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medium also contains casein 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hydrolysate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. The albumin neutralizes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the toxic and inhibitory effects of fatty acids in the</a:t>
            </a:r>
            <a:r>
              <a:rPr lang="en-US" dirty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specimen or medium. Large 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inocula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 yield growth on these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media in several weeks. Because large 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inocula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 may be 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necessary,these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 media may be less sensitive than other media for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primary isolation of mycobacteria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8589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b="1" dirty="0">
                <a:solidFill>
                  <a:srgbClr val="241F1F"/>
                </a:solidFill>
                <a:latin typeface="MyriadPro-Bold"/>
                <a:ea typeface="+mn-ea"/>
                <a:cs typeface="+mn-cs"/>
              </a:rPr>
              <a:t>2. </a:t>
            </a:r>
            <a:r>
              <a:rPr lang="en-US" sz="3400" b="1" dirty="0" err="1">
                <a:solidFill>
                  <a:srgbClr val="241F1F"/>
                </a:solidFill>
                <a:latin typeface="MyriadPro-Bold"/>
                <a:ea typeface="+mn-ea"/>
                <a:cs typeface="+mn-cs"/>
              </a:rPr>
              <a:t>Inspissated</a:t>
            </a:r>
            <a:r>
              <a:rPr lang="en-US" sz="3400" b="1" dirty="0">
                <a:solidFill>
                  <a:srgbClr val="241F1F"/>
                </a:solidFill>
                <a:latin typeface="MyriadPro-Bold"/>
                <a:ea typeface="+mn-ea"/>
                <a:cs typeface="+mn-cs"/>
              </a:rPr>
              <a:t> egg media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These media (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eg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, 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Lِwenstein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-Jensen) contain defined salts, glycerol, and complex organic substances (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eg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, fresh eggs or egg yolks, potato flour, and other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ingredients in various combinations). Malachite green is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included to inhibit other bacteria. Small 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inocula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 in specimens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from patients will grow on these media in 3–6 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weeks.These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 media with added antibiotics (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Gruft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 and 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Mycobactosel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)</a:t>
            </a:r>
          </a:p>
          <a:p>
            <a:pPr algn="l"/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are used as selective media.</a:t>
            </a:r>
          </a:p>
          <a:p>
            <a:pPr marL="0" indent="0"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0157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sz="4000" b="1" i="0" u="none" strike="noStrike" baseline="0" dirty="0" smtClean="0">
                <a:solidFill>
                  <a:srgbClr val="241F1F"/>
                </a:solidFill>
                <a:latin typeface="MyriadPro-Bold"/>
              </a:rPr>
              <a:t>3. Broth media</a:t>
            </a:r>
            <a:r>
              <a:rPr lang="en-US" sz="4000" b="0" i="0" u="none" strike="noStrike" baseline="0" dirty="0" smtClean="0">
                <a:solidFill>
                  <a:srgbClr val="241F1F"/>
                </a:solidFill>
                <a:latin typeface="MyriadPro-Regular"/>
              </a:rPr>
              <a:t>—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Broth media (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eg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, 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Middlebrook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 7H9 and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7H12) support the proliferation of small 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inocula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. Ordinarily,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mycobacteria grow in clumps or masses because of the hydrophobic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character of the cell surface. If tweens (water-soluble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esters of fatty acids) are added, they wet the surface and thus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permit dispersed growth in liquid media. Growth is often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more rapid than on complex media.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0985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0" u="none" strike="noStrike" baseline="0" dirty="0" smtClean="0">
                <a:solidFill>
                  <a:srgbClr val="223690"/>
                </a:solidFill>
                <a:latin typeface="MyriadPro-Bold"/>
              </a:rPr>
              <a:t>Constituents of Tubercle Bacilli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/>
            <a:r>
              <a:rPr lang="en-US" sz="4000" b="1" i="0" u="none" strike="noStrike" baseline="0" dirty="0" smtClean="0">
                <a:solidFill>
                  <a:srgbClr val="241F1F"/>
                </a:solidFill>
                <a:latin typeface="MyriadPro-Bold"/>
              </a:rPr>
              <a:t>A. Lipids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Mycobacteria are rich in lipids. These include 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mycolic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 acids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(long-chain fatty acids C78–C90), waxes, and </a:t>
            </a:r>
            <a:r>
              <a:rPr lang="en-US" b="0" i="0" u="none" strike="noStrike" baseline="0" dirty="0" err="1" smtClean="0">
                <a:solidFill>
                  <a:srgbClr val="241F1F"/>
                </a:solidFill>
                <a:latin typeface="MinionPro-Regular"/>
              </a:rPr>
              <a:t>phosphatides.In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 the cell, the lipids are largely bound to proteins and polysaccharides.</a:t>
            </a:r>
          </a:p>
          <a:p>
            <a:pPr marL="0" indent="0"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67944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b="1" i="0" u="none" strike="noStrike" baseline="0" dirty="0" smtClean="0">
                <a:solidFill>
                  <a:srgbClr val="241F1F"/>
                </a:solidFill>
                <a:latin typeface="MyriadPro-Bold"/>
              </a:rPr>
              <a:t>B. Proteins</a:t>
            </a:r>
          </a:p>
          <a:p>
            <a:pPr marL="0" indent="0" algn="l">
              <a:buNone/>
            </a:pP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Each type of </a:t>
            </a:r>
            <a:r>
              <a:rPr lang="en-US" b="0" i="1" u="none" strike="noStrike" baseline="0" dirty="0" smtClean="0">
                <a:solidFill>
                  <a:srgbClr val="241F1F"/>
                </a:solidFill>
                <a:latin typeface="MinionPro-It"/>
              </a:rPr>
              <a:t>MYCOBACTERIUM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contains several proteins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that elicit the tuberculin reaction. Proteins bound to a wax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fraction can, upon injection, induce tuberculin sensitivity.</a:t>
            </a:r>
            <a:r>
              <a:rPr lang="en-US" b="0" i="0" u="none" strike="noStrike" dirty="0" smtClean="0">
                <a:solidFill>
                  <a:srgbClr val="241F1F"/>
                </a:solidFill>
                <a:latin typeface="MinionPro-Regular"/>
              </a:rPr>
              <a:t> </a:t>
            </a:r>
            <a:r>
              <a:rPr lang="en-US" b="0" i="0" u="none" strike="noStrike" baseline="0" dirty="0" smtClean="0">
                <a:solidFill>
                  <a:srgbClr val="241F1F"/>
                </a:solidFill>
                <a:latin typeface="MinionPro-Regular"/>
              </a:rPr>
              <a:t>They can also elicit the formation of a variety of antibodies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692178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118</TotalTime>
  <Words>1161</Words>
  <Application>Microsoft Office PowerPoint</Application>
  <PresentationFormat>On-screen Show (4:3)</PresentationFormat>
  <Paragraphs>82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Arial</vt:lpstr>
      <vt:lpstr>MinionPro-It</vt:lpstr>
      <vt:lpstr>MinionPro-Regular</vt:lpstr>
      <vt:lpstr>MinionPro-Semibold</vt:lpstr>
      <vt:lpstr>MyriadPro-BlackIt</vt:lpstr>
      <vt:lpstr>MyriadPro-Bold</vt:lpstr>
      <vt:lpstr>MyriadPro-Regular</vt:lpstr>
      <vt:lpstr>Symbol</vt:lpstr>
      <vt:lpstr>Tw Cen MT</vt:lpstr>
      <vt:lpstr>Wingdings</vt:lpstr>
      <vt:lpstr>Wingdings 2</vt:lpstr>
      <vt:lpstr>ألوان متوسطة</vt:lpstr>
      <vt:lpstr>Mycobacteria</vt:lpstr>
      <vt:lpstr>Mycobacteria</vt:lpstr>
      <vt:lpstr>MYCOBACTERIUM TUBERCULOSIS</vt:lpstr>
      <vt:lpstr>Laboratory identification</vt:lpstr>
      <vt:lpstr>1. Semisynthetic agar media</vt:lpstr>
      <vt:lpstr>2. Inspissated egg media</vt:lpstr>
      <vt:lpstr>PowerPoint Presentation</vt:lpstr>
      <vt:lpstr>Constituents of Tubercle Bacilli</vt:lpstr>
      <vt:lpstr>PowerPoint Presentation</vt:lpstr>
      <vt:lpstr>PowerPoint Presentation</vt:lpstr>
      <vt:lpstr>Pathogenesis </vt:lpstr>
      <vt:lpstr>Pathology</vt:lpstr>
      <vt:lpstr>PowerPoint Presentation</vt:lpstr>
      <vt:lpstr>A. Two Principal Lesions </vt:lpstr>
      <vt:lpstr>B. Spread of Organisms in the Host</vt:lpstr>
      <vt:lpstr>PowerPoint Presentation</vt:lpstr>
      <vt:lpstr>PowerPoint Presentation</vt:lpstr>
      <vt:lpstr> C. Intracellular Site of Growth</vt:lpstr>
      <vt:lpstr>Primary Infection and Reactivation Types of Tuberculosis</vt:lpstr>
      <vt:lpstr>PowerPoint Presentation</vt:lpstr>
      <vt:lpstr>PowerPoint Presentation</vt:lpstr>
    </vt:vector>
  </TitlesOfParts>
  <Company>Enjoy My Fine Releases.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Mycobacteria</dc:title>
  <dc:creator>DR.Ahmed Saker 2o1O</dc:creator>
  <cp:lastModifiedBy>computer science</cp:lastModifiedBy>
  <cp:revision>14</cp:revision>
  <dcterms:created xsi:type="dcterms:W3CDTF">2017-05-14T13:44:16Z</dcterms:created>
  <dcterms:modified xsi:type="dcterms:W3CDTF">2019-01-08T10:03:19Z</dcterms:modified>
</cp:coreProperties>
</file>