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95" r:id="rId3"/>
    <p:sldId id="257" r:id="rId4"/>
    <p:sldId id="259" r:id="rId5"/>
    <p:sldId id="260" r:id="rId6"/>
    <p:sldId id="258" r:id="rId7"/>
    <p:sldId id="262" r:id="rId8"/>
    <p:sldId id="297" r:id="rId9"/>
    <p:sldId id="296" r:id="rId10"/>
    <p:sldId id="298" r:id="rId11"/>
    <p:sldId id="263" r:id="rId12"/>
    <p:sldId id="264" r:id="rId13"/>
    <p:sldId id="308" r:id="rId14"/>
    <p:sldId id="261" r:id="rId15"/>
    <p:sldId id="265" r:id="rId16"/>
    <p:sldId id="302" r:id="rId17"/>
    <p:sldId id="266" r:id="rId18"/>
    <p:sldId id="267" r:id="rId19"/>
    <p:sldId id="268" r:id="rId20"/>
    <p:sldId id="269" r:id="rId21"/>
    <p:sldId id="270" r:id="rId22"/>
    <p:sldId id="271" r:id="rId23"/>
    <p:sldId id="272" r:id="rId24"/>
    <p:sldId id="273" r:id="rId25"/>
    <p:sldId id="274" r:id="rId26"/>
    <p:sldId id="275" r:id="rId27"/>
    <p:sldId id="301" r:id="rId28"/>
    <p:sldId id="276" r:id="rId29"/>
    <p:sldId id="277" r:id="rId30"/>
    <p:sldId id="278" r:id="rId31"/>
    <p:sldId id="279" r:id="rId32"/>
    <p:sldId id="280" r:id="rId33"/>
    <p:sldId id="303" r:id="rId34"/>
    <p:sldId id="286" r:id="rId35"/>
    <p:sldId id="281" r:id="rId36"/>
    <p:sldId id="282" r:id="rId37"/>
    <p:sldId id="283" r:id="rId38"/>
    <p:sldId id="284" r:id="rId39"/>
    <p:sldId id="285" r:id="rId40"/>
    <p:sldId id="287" r:id="rId41"/>
    <p:sldId id="307" r:id="rId42"/>
    <p:sldId id="288" r:id="rId43"/>
    <p:sldId id="305" r:id="rId44"/>
    <p:sldId id="306" r:id="rId45"/>
    <p:sldId id="289" r:id="rId46"/>
    <p:sldId id="310" r:id="rId47"/>
    <p:sldId id="309" r:id="rId48"/>
    <p:sldId id="300" r:id="rId49"/>
    <p:sldId id="291" r:id="rId50"/>
    <p:sldId id="294" r:id="rId5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8519" autoAdjust="0"/>
    <p:restoredTop sz="94660"/>
  </p:normalViewPr>
  <p:slideViewPr>
    <p:cSldViewPr>
      <p:cViewPr>
        <p:scale>
          <a:sx n="60" d="100"/>
          <a:sy n="60" d="100"/>
        </p:scale>
        <p:origin x="-1368" y="-3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D6AF4AF2-DB2C-4182-BEE7-DEBA6A8F3494}" type="datetimeFigureOut">
              <a:rPr lang="en-US" smtClean="0"/>
              <a:pPr/>
              <a:t>12/4/2018</a:t>
            </a:fld>
            <a:endParaRPr lang="en-US"/>
          </a:p>
        </p:txBody>
      </p:sp>
      <p:sp>
        <p:nvSpPr>
          <p:cNvPr id="20" name="عنصر نائب للتذييل 19"/>
          <p:cNvSpPr>
            <a:spLocks noGrp="1"/>
          </p:cNvSpPr>
          <p:nvPr>
            <p:ph type="ftr" sz="quarter" idx="11"/>
          </p:nvPr>
        </p:nvSpPr>
        <p:spPr/>
        <p:txBody>
          <a:bodyPr/>
          <a:lstStyle>
            <a:extLst/>
          </a:lstStyle>
          <a:p>
            <a:endParaRPr lang="en-US"/>
          </a:p>
        </p:txBody>
      </p:sp>
      <p:sp>
        <p:nvSpPr>
          <p:cNvPr id="10" name="عنصر نائب لرقم الشريحة 9"/>
          <p:cNvSpPr>
            <a:spLocks noGrp="1"/>
          </p:cNvSpPr>
          <p:nvPr>
            <p:ph type="sldNum" sz="quarter" idx="12"/>
          </p:nvPr>
        </p:nvSpPr>
        <p:spPr/>
        <p:txBody>
          <a:bodyPr/>
          <a:lstStyle>
            <a:extLst/>
          </a:lstStyle>
          <a:p>
            <a:fld id="{FE0E77CC-FC5E-41F8-BF2A-0A112B68FF94}" type="slidenum">
              <a:rPr lang="en-US" smtClean="0"/>
              <a:pPr/>
              <a:t>‹#›</a:t>
            </a:fld>
            <a:endParaRPr lang="en-US"/>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D6AF4AF2-DB2C-4182-BEE7-DEBA6A8F3494}" type="datetimeFigureOut">
              <a:rPr lang="en-US" smtClean="0"/>
              <a:pPr/>
              <a:t>12/4/2018</a:t>
            </a:fld>
            <a:endParaRPr lang="en-US"/>
          </a:p>
        </p:txBody>
      </p:sp>
      <p:sp>
        <p:nvSpPr>
          <p:cNvPr id="5" name="عنصر نائب للتذييل 4"/>
          <p:cNvSpPr>
            <a:spLocks noGrp="1"/>
          </p:cNvSpPr>
          <p:nvPr>
            <p:ph type="ftr" sz="quarter" idx="11"/>
          </p:nvPr>
        </p:nvSpPr>
        <p:spPr/>
        <p:txBody>
          <a:bodyPr/>
          <a:lstStyle>
            <a:extLst/>
          </a:lstStyle>
          <a:p>
            <a:endParaRPr lang="en-US"/>
          </a:p>
        </p:txBody>
      </p:sp>
      <p:sp>
        <p:nvSpPr>
          <p:cNvPr id="6" name="عنصر نائب لرقم الشريحة 5"/>
          <p:cNvSpPr>
            <a:spLocks noGrp="1"/>
          </p:cNvSpPr>
          <p:nvPr>
            <p:ph type="sldNum" sz="quarter" idx="12"/>
          </p:nvPr>
        </p:nvSpPr>
        <p:spPr/>
        <p:txBody>
          <a:bodyPr/>
          <a:lstStyle>
            <a:extLst/>
          </a:lstStyle>
          <a:p>
            <a:fld id="{FE0E77CC-FC5E-41F8-BF2A-0A112B68FF9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D6AF4AF2-DB2C-4182-BEE7-DEBA6A8F3494}" type="datetimeFigureOut">
              <a:rPr lang="en-US" smtClean="0"/>
              <a:pPr/>
              <a:t>12/4/2018</a:t>
            </a:fld>
            <a:endParaRPr lang="en-US"/>
          </a:p>
        </p:txBody>
      </p:sp>
      <p:sp>
        <p:nvSpPr>
          <p:cNvPr id="5" name="عنصر نائب للتذييل 4"/>
          <p:cNvSpPr>
            <a:spLocks noGrp="1"/>
          </p:cNvSpPr>
          <p:nvPr>
            <p:ph type="ftr" sz="quarter" idx="11"/>
          </p:nvPr>
        </p:nvSpPr>
        <p:spPr/>
        <p:txBody>
          <a:bodyPr/>
          <a:lstStyle>
            <a:extLst/>
          </a:lstStyle>
          <a:p>
            <a:endParaRPr lang="en-US"/>
          </a:p>
        </p:txBody>
      </p:sp>
      <p:sp>
        <p:nvSpPr>
          <p:cNvPr id="6" name="عنصر نائب لرقم الشريحة 5"/>
          <p:cNvSpPr>
            <a:spLocks noGrp="1"/>
          </p:cNvSpPr>
          <p:nvPr>
            <p:ph type="sldNum" sz="quarter" idx="12"/>
          </p:nvPr>
        </p:nvSpPr>
        <p:spPr/>
        <p:txBody>
          <a:bodyPr/>
          <a:lstStyle>
            <a:extLst/>
          </a:lstStyle>
          <a:p>
            <a:fld id="{FE0E77CC-FC5E-41F8-BF2A-0A112B68FF9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D6AF4AF2-DB2C-4182-BEE7-DEBA6A8F3494}" type="datetimeFigureOut">
              <a:rPr lang="en-US" smtClean="0"/>
              <a:pPr/>
              <a:t>12/4/2018</a:t>
            </a:fld>
            <a:endParaRPr lang="en-US"/>
          </a:p>
        </p:txBody>
      </p:sp>
      <p:sp>
        <p:nvSpPr>
          <p:cNvPr id="5" name="عنصر نائب للتذييل 4"/>
          <p:cNvSpPr>
            <a:spLocks noGrp="1"/>
          </p:cNvSpPr>
          <p:nvPr>
            <p:ph type="ftr" sz="quarter" idx="11"/>
          </p:nvPr>
        </p:nvSpPr>
        <p:spPr/>
        <p:txBody>
          <a:bodyPr/>
          <a:lstStyle>
            <a:extLst/>
          </a:lstStyle>
          <a:p>
            <a:endParaRPr lang="en-US"/>
          </a:p>
        </p:txBody>
      </p:sp>
      <p:sp>
        <p:nvSpPr>
          <p:cNvPr id="6" name="عنصر نائب لرقم الشريحة 5"/>
          <p:cNvSpPr>
            <a:spLocks noGrp="1"/>
          </p:cNvSpPr>
          <p:nvPr>
            <p:ph type="sldNum" sz="quarter" idx="12"/>
          </p:nvPr>
        </p:nvSpPr>
        <p:spPr/>
        <p:txBody>
          <a:bodyPr/>
          <a:lstStyle>
            <a:extLst/>
          </a:lstStyle>
          <a:p>
            <a:fld id="{FE0E77CC-FC5E-41F8-BF2A-0A112B68FF9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D6AF4AF2-DB2C-4182-BEE7-DEBA6A8F3494}" type="datetimeFigureOut">
              <a:rPr lang="en-US" smtClean="0"/>
              <a:pPr/>
              <a:t>12/4/2018</a:t>
            </a:fld>
            <a:endParaRPr lang="en-US"/>
          </a:p>
        </p:txBody>
      </p:sp>
      <p:sp>
        <p:nvSpPr>
          <p:cNvPr id="5" name="عنصر نائب للتذييل 4"/>
          <p:cNvSpPr>
            <a:spLocks noGrp="1"/>
          </p:cNvSpPr>
          <p:nvPr>
            <p:ph type="ftr" sz="quarter" idx="11"/>
          </p:nvPr>
        </p:nvSpPr>
        <p:spPr/>
        <p:txBody>
          <a:bodyPr/>
          <a:lstStyle>
            <a:extLst/>
          </a:lstStyle>
          <a:p>
            <a:endParaRPr lang="en-US"/>
          </a:p>
        </p:txBody>
      </p:sp>
      <p:sp>
        <p:nvSpPr>
          <p:cNvPr id="6" name="عنصر نائب لرقم الشريحة 5"/>
          <p:cNvSpPr>
            <a:spLocks noGrp="1"/>
          </p:cNvSpPr>
          <p:nvPr>
            <p:ph type="sldNum" sz="quarter" idx="12"/>
          </p:nvPr>
        </p:nvSpPr>
        <p:spPr/>
        <p:txBody>
          <a:bodyPr/>
          <a:lstStyle>
            <a:extLst/>
          </a:lstStyle>
          <a:p>
            <a:fld id="{FE0E77CC-FC5E-41F8-BF2A-0A112B68FF94}" type="slidenum">
              <a:rPr lang="en-US" smtClean="0"/>
              <a:pPr/>
              <a:t>‹#›</a:t>
            </a:fld>
            <a:endParaRPr lang="en-US"/>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D6AF4AF2-DB2C-4182-BEE7-DEBA6A8F3494}" type="datetimeFigureOut">
              <a:rPr lang="en-US" smtClean="0"/>
              <a:pPr/>
              <a:t>12/4/2018</a:t>
            </a:fld>
            <a:endParaRPr lang="en-US"/>
          </a:p>
        </p:txBody>
      </p:sp>
      <p:sp>
        <p:nvSpPr>
          <p:cNvPr id="6" name="عنصر نائب للتذييل 5"/>
          <p:cNvSpPr>
            <a:spLocks noGrp="1"/>
          </p:cNvSpPr>
          <p:nvPr>
            <p:ph type="ftr" sz="quarter" idx="11"/>
          </p:nvPr>
        </p:nvSpPr>
        <p:spPr/>
        <p:txBody>
          <a:bodyPr/>
          <a:lstStyle>
            <a:extLst/>
          </a:lstStyle>
          <a:p>
            <a:endParaRPr lang="en-US"/>
          </a:p>
        </p:txBody>
      </p:sp>
      <p:sp>
        <p:nvSpPr>
          <p:cNvPr id="7" name="عنصر نائب لرقم الشريحة 6"/>
          <p:cNvSpPr>
            <a:spLocks noGrp="1"/>
          </p:cNvSpPr>
          <p:nvPr>
            <p:ph type="sldNum" sz="quarter" idx="12"/>
          </p:nvPr>
        </p:nvSpPr>
        <p:spPr/>
        <p:txBody>
          <a:bodyPr/>
          <a:lstStyle>
            <a:extLst/>
          </a:lstStyle>
          <a:p>
            <a:fld id="{FE0E77CC-FC5E-41F8-BF2A-0A112B68FF9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D6AF4AF2-DB2C-4182-BEE7-DEBA6A8F3494}" type="datetimeFigureOut">
              <a:rPr lang="en-US" smtClean="0"/>
              <a:pPr/>
              <a:t>12/4/2018</a:t>
            </a:fld>
            <a:endParaRPr lang="en-US"/>
          </a:p>
        </p:txBody>
      </p:sp>
      <p:sp>
        <p:nvSpPr>
          <p:cNvPr id="8" name="عنصر نائب للتذييل 7"/>
          <p:cNvSpPr>
            <a:spLocks noGrp="1"/>
          </p:cNvSpPr>
          <p:nvPr>
            <p:ph type="ftr" sz="quarter" idx="11"/>
          </p:nvPr>
        </p:nvSpPr>
        <p:spPr/>
        <p:txBody>
          <a:bodyPr/>
          <a:lstStyle>
            <a:extLst/>
          </a:lstStyle>
          <a:p>
            <a:endParaRPr lang="en-US"/>
          </a:p>
        </p:txBody>
      </p:sp>
      <p:sp>
        <p:nvSpPr>
          <p:cNvPr id="9" name="عنصر نائب لرقم الشريحة 8"/>
          <p:cNvSpPr>
            <a:spLocks noGrp="1"/>
          </p:cNvSpPr>
          <p:nvPr>
            <p:ph type="sldNum" sz="quarter" idx="12"/>
          </p:nvPr>
        </p:nvSpPr>
        <p:spPr/>
        <p:txBody>
          <a:bodyPr/>
          <a:lstStyle>
            <a:extLst/>
          </a:lstStyle>
          <a:p>
            <a:fld id="{FE0E77CC-FC5E-41F8-BF2A-0A112B68FF9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D6AF4AF2-DB2C-4182-BEE7-DEBA6A8F3494}" type="datetimeFigureOut">
              <a:rPr lang="en-US" smtClean="0"/>
              <a:pPr/>
              <a:t>12/4/2018</a:t>
            </a:fld>
            <a:endParaRPr lang="en-US"/>
          </a:p>
        </p:txBody>
      </p:sp>
      <p:sp>
        <p:nvSpPr>
          <p:cNvPr id="4" name="عنصر نائب للتذييل 3"/>
          <p:cNvSpPr>
            <a:spLocks noGrp="1"/>
          </p:cNvSpPr>
          <p:nvPr>
            <p:ph type="ftr" sz="quarter" idx="11"/>
          </p:nvPr>
        </p:nvSpPr>
        <p:spPr/>
        <p:txBody>
          <a:bodyPr/>
          <a:lstStyle>
            <a:extLst/>
          </a:lstStyle>
          <a:p>
            <a:endParaRPr lang="en-US"/>
          </a:p>
        </p:txBody>
      </p:sp>
      <p:sp>
        <p:nvSpPr>
          <p:cNvPr id="5" name="عنصر نائب لرقم الشريحة 4"/>
          <p:cNvSpPr>
            <a:spLocks noGrp="1"/>
          </p:cNvSpPr>
          <p:nvPr>
            <p:ph type="sldNum" sz="quarter" idx="12"/>
          </p:nvPr>
        </p:nvSpPr>
        <p:spPr/>
        <p:txBody>
          <a:bodyPr/>
          <a:lstStyle>
            <a:extLst/>
          </a:lstStyle>
          <a:p>
            <a:fld id="{FE0E77CC-FC5E-41F8-BF2A-0A112B68FF9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fld id="{D6AF4AF2-DB2C-4182-BEE7-DEBA6A8F3494}" type="datetimeFigureOut">
              <a:rPr lang="en-US" smtClean="0"/>
              <a:pPr/>
              <a:t>12/4/2018</a:t>
            </a:fld>
            <a:endParaRPr lang="en-US"/>
          </a:p>
        </p:txBody>
      </p:sp>
      <p:sp>
        <p:nvSpPr>
          <p:cNvPr id="3" name="عنصر نائب للتذييل 2"/>
          <p:cNvSpPr>
            <a:spLocks noGrp="1"/>
          </p:cNvSpPr>
          <p:nvPr>
            <p:ph type="ftr" sz="quarter" idx="11"/>
          </p:nvPr>
        </p:nvSpPr>
        <p:spPr/>
        <p:txBody>
          <a:bodyPr/>
          <a:lstStyle>
            <a:extLst/>
          </a:lstStyle>
          <a:p>
            <a:endParaRPr lang="en-US"/>
          </a:p>
        </p:txBody>
      </p:sp>
      <p:sp>
        <p:nvSpPr>
          <p:cNvPr id="4" name="عنصر نائب لرقم الشريحة 3"/>
          <p:cNvSpPr>
            <a:spLocks noGrp="1"/>
          </p:cNvSpPr>
          <p:nvPr>
            <p:ph type="sldNum" sz="quarter" idx="12"/>
          </p:nvPr>
        </p:nvSpPr>
        <p:spPr/>
        <p:txBody>
          <a:bodyPr/>
          <a:lstStyle>
            <a:extLst/>
          </a:lstStyle>
          <a:p>
            <a:fld id="{FE0E77CC-FC5E-41F8-BF2A-0A112B68FF94}" type="slidenum">
              <a:rPr lang="en-US" smtClean="0"/>
              <a:pPr/>
              <a:t>‹#›</a:t>
            </a:fld>
            <a:endParaRPr lang="en-US"/>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D6AF4AF2-DB2C-4182-BEE7-DEBA6A8F3494}" type="datetimeFigureOut">
              <a:rPr lang="en-US" smtClean="0"/>
              <a:pPr/>
              <a:t>12/4/2018</a:t>
            </a:fld>
            <a:endParaRPr lang="en-US"/>
          </a:p>
        </p:txBody>
      </p:sp>
      <p:sp>
        <p:nvSpPr>
          <p:cNvPr id="6" name="عنصر نائب للتذييل 5"/>
          <p:cNvSpPr>
            <a:spLocks noGrp="1"/>
          </p:cNvSpPr>
          <p:nvPr>
            <p:ph type="ftr" sz="quarter" idx="11"/>
          </p:nvPr>
        </p:nvSpPr>
        <p:spPr/>
        <p:txBody>
          <a:bodyPr/>
          <a:lstStyle>
            <a:extLst/>
          </a:lstStyle>
          <a:p>
            <a:endParaRPr lang="en-US"/>
          </a:p>
        </p:txBody>
      </p:sp>
      <p:sp>
        <p:nvSpPr>
          <p:cNvPr id="7" name="عنصر نائب لرقم الشريحة 6"/>
          <p:cNvSpPr>
            <a:spLocks noGrp="1"/>
          </p:cNvSpPr>
          <p:nvPr>
            <p:ph type="sldNum" sz="quarter" idx="12"/>
          </p:nvPr>
        </p:nvSpPr>
        <p:spPr/>
        <p:txBody>
          <a:bodyPr/>
          <a:lstStyle>
            <a:extLst/>
          </a:lstStyle>
          <a:p>
            <a:fld id="{FE0E77CC-FC5E-41F8-BF2A-0A112B68FF9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D6AF4AF2-DB2C-4182-BEE7-DEBA6A8F3494}" type="datetimeFigureOut">
              <a:rPr lang="en-US" smtClean="0"/>
              <a:pPr/>
              <a:t>12/4/2018</a:t>
            </a:fld>
            <a:endParaRPr lang="en-US"/>
          </a:p>
        </p:txBody>
      </p:sp>
      <p:sp>
        <p:nvSpPr>
          <p:cNvPr id="6" name="عنصر نائب للتذييل 5"/>
          <p:cNvSpPr>
            <a:spLocks noGrp="1"/>
          </p:cNvSpPr>
          <p:nvPr>
            <p:ph type="ftr" sz="quarter" idx="11"/>
          </p:nvPr>
        </p:nvSpPr>
        <p:spPr/>
        <p:txBody>
          <a:bodyPr/>
          <a:lstStyle>
            <a:extLst/>
          </a:lstStyle>
          <a:p>
            <a:endParaRPr lang="en-US"/>
          </a:p>
        </p:txBody>
      </p:sp>
      <p:sp>
        <p:nvSpPr>
          <p:cNvPr id="7" name="عنصر نائب لرقم الشريحة 6"/>
          <p:cNvSpPr>
            <a:spLocks noGrp="1"/>
          </p:cNvSpPr>
          <p:nvPr>
            <p:ph type="sldNum" sz="quarter" idx="12"/>
          </p:nvPr>
        </p:nvSpPr>
        <p:spPr/>
        <p:txBody>
          <a:bodyPr/>
          <a:lstStyle>
            <a:extLst/>
          </a:lstStyle>
          <a:p>
            <a:fld id="{FE0E77CC-FC5E-41F8-BF2A-0A112B68FF94}" type="slidenum">
              <a:rPr lang="en-US" smtClean="0"/>
              <a:pPr/>
              <a:t>‹#›</a:t>
            </a:fld>
            <a:endParaRPr lang="en-US"/>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الأيقونة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D6AF4AF2-DB2C-4182-BEE7-DEBA6A8F3494}" type="datetimeFigureOut">
              <a:rPr lang="en-US" smtClean="0"/>
              <a:pPr/>
              <a:t>12/4/2018</a:t>
            </a:fld>
            <a:endParaRPr lang="en-US"/>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FE0E77CC-FC5E-41F8-BF2A-0A112B68FF94}" type="slidenum">
              <a:rPr lang="en-US" smtClean="0"/>
              <a:pPr/>
              <a:t>‹#›</a:t>
            </a:fld>
            <a:endParaRPr lang="en-US"/>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
            </a:r>
            <a:br>
              <a:rPr lang="en-US" dirty="0" smtClean="0"/>
            </a:br>
            <a:endParaRPr lang="en-US" dirty="0"/>
          </a:p>
        </p:txBody>
      </p:sp>
      <p:sp>
        <p:nvSpPr>
          <p:cNvPr id="3" name="Subtitle 2"/>
          <p:cNvSpPr>
            <a:spLocks noGrp="1"/>
          </p:cNvSpPr>
          <p:nvPr>
            <p:ph type="subTitle" idx="1"/>
          </p:nvPr>
        </p:nvSpPr>
        <p:spPr/>
        <p:txBody>
          <a:bodyPr>
            <a:normAutofit/>
          </a:bodyPr>
          <a:lstStyle/>
          <a:p>
            <a:r>
              <a:rPr lang="en-US" b="1" i="1" dirty="0"/>
              <a:t>Prepared </a:t>
            </a:r>
            <a:r>
              <a:rPr lang="en-US" b="1" i="1" dirty="0" smtClean="0"/>
              <a:t>by Dr</a:t>
            </a:r>
            <a:r>
              <a:rPr lang="en-US" b="1" i="1" dirty="0"/>
              <a:t>. </a:t>
            </a:r>
            <a:r>
              <a:rPr lang="en-US" b="1" i="1" dirty="0" err="1"/>
              <a:t>Najdat</a:t>
            </a:r>
            <a:r>
              <a:rPr lang="en-US" b="1" i="1" dirty="0"/>
              <a:t> </a:t>
            </a:r>
            <a:r>
              <a:rPr lang="en-US" b="1" i="1" dirty="0" err="1"/>
              <a:t>B.Mahdi</a:t>
            </a:r>
            <a:endParaRPr lang="en-US" b="1" i="1" dirty="0"/>
          </a:p>
          <a:p>
            <a:endParaRPr lang="en-US" dirty="0"/>
          </a:p>
        </p:txBody>
      </p:sp>
      <p:sp>
        <p:nvSpPr>
          <p:cNvPr id="4" name="مستطيل 3"/>
          <p:cNvSpPr/>
          <p:nvPr/>
        </p:nvSpPr>
        <p:spPr>
          <a:xfrm>
            <a:off x="1295400" y="1066800"/>
            <a:ext cx="5800242" cy="923330"/>
          </a:xfrm>
          <a:prstGeom prst="rect">
            <a:avLst/>
          </a:prstGeom>
        </p:spPr>
        <p:txBody>
          <a:bodyPr wrap="none">
            <a:spAutoFit/>
          </a:bodyPr>
          <a:lstStyle/>
          <a:p>
            <a:r>
              <a:rPr lang="en-US" sz="5400" b="1" i="1" dirty="0" err="1"/>
              <a:t>Enterobacteriaceae</a:t>
            </a:r>
            <a:r>
              <a:rPr lang="en-US" b="1" i="1" dirty="0"/>
              <a:t> </a:t>
            </a:r>
            <a:endParaRPr lang="ar-IQ" b="1" i="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990600" y="533400"/>
            <a:ext cx="7498080" cy="5410200"/>
          </a:xfrm>
        </p:spPr>
        <p:txBody>
          <a:bodyPr/>
          <a:lstStyle/>
          <a:p>
            <a:pPr marL="82296" indent="0">
              <a:buNone/>
            </a:pPr>
            <a:r>
              <a:rPr lang="en-US" dirty="0" err="1" smtClean="0"/>
              <a:t>Enterobacteriaceae</a:t>
            </a:r>
            <a:r>
              <a:rPr lang="en-US" dirty="0" smtClean="0"/>
              <a:t> Antigenic structures</a:t>
            </a:r>
            <a:endParaRPr lang="ar-IQ" dirty="0" smtClean="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1066800"/>
            <a:ext cx="7680270" cy="548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579025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Colicins</a:t>
            </a:r>
            <a:r>
              <a:rPr lang="en-US" dirty="0" smtClean="0"/>
              <a:t> (</a:t>
            </a:r>
            <a:r>
              <a:rPr lang="en-US" dirty="0" err="1" smtClean="0"/>
              <a:t>Bacteriocins</a:t>
            </a:r>
            <a:r>
              <a:rPr lang="en-US" dirty="0" smtClean="0"/>
              <a:t>)</a:t>
            </a:r>
            <a:endParaRPr lang="en-US" dirty="0"/>
          </a:p>
        </p:txBody>
      </p:sp>
      <p:sp>
        <p:nvSpPr>
          <p:cNvPr id="3" name="Content Placeholder 2"/>
          <p:cNvSpPr>
            <a:spLocks noGrp="1"/>
          </p:cNvSpPr>
          <p:nvPr>
            <p:ph idx="1"/>
          </p:nvPr>
        </p:nvSpPr>
        <p:spPr/>
        <p:txBody>
          <a:bodyPr>
            <a:normAutofit fontScale="92500" lnSpcReduction="10000"/>
          </a:bodyPr>
          <a:lstStyle/>
          <a:p>
            <a:pPr marL="82296" indent="0" algn="l">
              <a:buNone/>
            </a:pPr>
            <a:r>
              <a:rPr lang="en-US" dirty="0" smtClean="0"/>
              <a:t>Many gram-negative organisms produce </a:t>
            </a:r>
            <a:r>
              <a:rPr lang="en-US" dirty="0" err="1" smtClean="0"/>
              <a:t>bacteriocins</a:t>
            </a:r>
            <a:r>
              <a:rPr lang="en-US" dirty="0" smtClean="0"/>
              <a:t>. These virus-like bactericidal substances are produced by certain strains of bacteria active against some other strains of the same or closely related species. Their production is controlled by plasmids. </a:t>
            </a:r>
            <a:r>
              <a:rPr lang="en-US" dirty="0" err="1" smtClean="0"/>
              <a:t>Colicins</a:t>
            </a:r>
            <a:r>
              <a:rPr lang="en-US" dirty="0" smtClean="0"/>
              <a:t> are produced by </a:t>
            </a:r>
            <a:r>
              <a:rPr lang="en-US" i="1" dirty="0" smtClean="0"/>
              <a:t>E coli </a:t>
            </a:r>
            <a:r>
              <a:rPr lang="en-US" dirty="0" smtClean="0"/>
              <a:t>, and </a:t>
            </a:r>
            <a:r>
              <a:rPr lang="en-US" dirty="0" err="1" smtClean="0"/>
              <a:t>pyocins</a:t>
            </a:r>
            <a:r>
              <a:rPr lang="en-US" dirty="0" smtClean="0"/>
              <a:t> by pseudomonas. </a:t>
            </a:r>
            <a:r>
              <a:rPr lang="en-US" dirty="0" err="1" smtClean="0"/>
              <a:t>Bacteriocin</a:t>
            </a:r>
            <a:r>
              <a:rPr lang="en-US" dirty="0" smtClean="0"/>
              <a:t>-producing strains are resistant to their own </a:t>
            </a:r>
            <a:r>
              <a:rPr lang="en-US" dirty="0" err="1" smtClean="0"/>
              <a:t>bacteriocin</a:t>
            </a:r>
            <a:r>
              <a:rPr lang="en-US" dirty="0" smtClean="0"/>
              <a:t>; thus, </a:t>
            </a:r>
            <a:r>
              <a:rPr lang="en-US" dirty="0" err="1" smtClean="0"/>
              <a:t>bacteriocins</a:t>
            </a:r>
            <a:r>
              <a:rPr lang="en-US" dirty="0" smtClean="0"/>
              <a:t> can be used for "typing" of organisms.</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DISEASES CAUSED BY</a:t>
            </a:r>
            <a:br>
              <a:rPr lang="en-US" sz="3200" dirty="0"/>
            </a:br>
            <a:r>
              <a:rPr lang="en-US" sz="3200" dirty="0" smtClean="0"/>
              <a:t>ENTEROBACTERIACEAE</a:t>
            </a:r>
            <a:endParaRPr lang="en-US" sz="3200" dirty="0"/>
          </a:p>
        </p:txBody>
      </p:sp>
      <p:sp>
        <p:nvSpPr>
          <p:cNvPr id="3" name="Content Placeholder 2"/>
          <p:cNvSpPr>
            <a:spLocks noGrp="1"/>
          </p:cNvSpPr>
          <p:nvPr>
            <p:ph idx="1"/>
          </p:nvPr>
        </p:nvSpPr>
        <p:spPr>
          <a:xfrm>
            <a:off x="533400" y="1676400"/>
            <a:ext cx="8229600" cy="4525963"/>
          </a:xfrm>
        </p:spPr>
        <p:txBody>
          <a:bodyPr>
            <a:normAutofit fontScale="77500" lnSpcReduction="20000"/>
          </a:bodyPr>
          <a:lstStyle/>
          <a:p>
            <a:pPr marL="82296" indent="0" algn="l">
              <a:buNone/>
            </a:pPr>
            <a:r>
              <a:rPr lang="en-US" i="1" dirty="0" smtClean="0"/>
              <a:t>E coli</a:t>
            </a:r>
            <a:r>
              <a:rPr lang="en-US" dirty="0" smtClean="0"/>
              <a:t> is a member of the normal </a:t>
            </a:r>
            <a:r>
              <a:rPr lang="en-US" dirty="0"/>
              <a:t>intestinal </a:t>
            </a:r>
            <a:r>
              <a:rPr lang="en-US" dirty="0" err="1"/>
              <a:t>microbiota</a:t>
            </a:r>
            <a:r>
              <a:rPr lang="en-US" dirty="0"/>
              <a:t> ( </a:t>
            </a:r>
            <a:r>
              <a:rPr lang="en-US" dirty="0" smtClean="0"/>
              <a:t>. Other enteric bacteria (</a:t>
            </a:r>
            <a:r>
              <a:rPr lang="en-US" i="1" dirty="0" smtClean="0"/>
              <a:t>Proteus, </a:t>
            </a:r>
            <a:r>
              <a:rPr lang="en-US" i="1" dirty="0" err="1" smtClean="0"/>
              <a:t>Enterobacter</a:t>
            </a:r>
            <a:r>
              <a:rPr lang="en-US" i="1" dirty="0" smtClean="0"/>
              <a:t>, </a:t>
            </a:r>
            <a:r>
              <a:rPr lang="en-US" i="1" dirty="0" err="1" smtClean="0"/>
              <a:t>Klebsiella</a:t>
            </a:r>
            <a:r>
              <a:rPr lang="en-US" i="1" dirty="0" smtClean="0"/>
              <a:t>, </a:t>
            </a:r>
            <a:r>
              <a:rPr lang="en-US" i="1" dirty="0" err="1" smtClean="0"/>
              <a:t>Morganella</a:t>
            </a:r>
            <a:r>
              <a:rPr lang="en-US" i="1" dirty="0" smtClean="0"/>
              <a:t>, </a:t>
            </a:r>
            <a:r>
              <a:rPr lang="en-US" i="1" dirty="0" err="1" smtClean="0"/>
              <a:t>Providencia</a:t>
            </a:r>
            <a:r>
              <a:rPr lang="en-US" i="1" dirty="0" smtClean="0"/>
              <a:t>, </a:t>
            </a:r>
            <a:r>
              <a:rPr lang="en-US" i="1" dirty="0" err="1" smtClean="0"/>
              <a:t>Citrobacter</a:t>
            </a:r>
            <a:r>
              <a:rPr lang="en-US" i="1" dirty="0" smtClean="0"/>
              <a:t>,</a:t>
            </a:r>
            <a:r>
              <a:rPr lang="en-US" dirty="0" smtClean="0"/>
              <a:t> and </a:t>
            </a:r>
            <a:r>
              <a:rPr lang="en-US" i="1" dirty="0" err="1" smtClean="0"/>
              <a:t>Serratia</a:t>
            </a:r>
            <a:r>
              <a:rPr lang="en-US" dirty="0" smtClean="0"/>
              <a:t> species) are also found as members of the normal intestinal </a:t>
            </a:r>
            <a:r>
              <a:rPr lang="en-US" dirty="0" err="1"/>
              <a:t>microbiota</a:t>
            </a:r>
            <a:r>
              <a:rPr lang="en-US" dirty="0"/>
              <a:t> </a:t>
            </a:r>
            <a:r>
              <a:rPr lang="en-US" dirty="0" smtClean="0"/>
              <a:t>but are considerably less common than </a:t>
            </a:r>
            <a:r>
              <a:rPr lang="en-US" i="1" dirty="0" smtClean="0"/>
              <a:t>E coli.</a:t>
            </a:r>
            <a:r>
              <a:rPr lang="en-US" dirty="0" smtClean="0"/>
              <a:t> The enteric bacteria are sometimes found in small numbers as part of the normal </a:t>
            </a:r>
            <a:r>
              <a:rPr lang="en-US" dirty="0" err="1" smtClean="0"/>
              <a:t>microbiota</a:t>
            </a:r>
            <a:r>
              <a:rPr lang="en-US" dirty="0" smtClean="0"/>
              <a:t> of the upper respiratory and genital tracts. The enteric bacteria generally do not cause disease, and in the intestine they may even contribute to normal function and nutrition. When clinically important infections occur, they are usually caused by </a:t>
            </a:r>
            <a:r>
              <a:rPr lang="en-US" i="1" dirty="0" smtClean="0"/>
              <a:t>E coli,</a:t>
            </a:r>
            <a:r>
              <a:rPr lang="en-US" dirty="0" smtClean="0"/>
              <a:t> but the other enteric bacteria are causes of hospital-acquired infections and occasionally cause community-acquired infections. </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77500" lnSpcReduction="20000"/>
          </a:bodyPr>
          <a:lstStyle/>
          <a:p>
            <a:pPr marL="82296" indent="0" algn="l">
              <a:buNone/>
            </a:pPr>
            <a:r>
              <a:rPr lang="en-US" dirty="0"/>
              <a:t>The bacteria become pathogenic only when they reach tissues outside of their normal intestinal or other less common normal </a:t>
            </a:r>
            <a:r>
              <a:rPr lang="en-US" dirty="0" err="1"/>
              <a:t>microbiota</a:t>
            </a:r>
            <a:r>
              <a:rPr lang="en-US" dirty="0"/>
              <a:t> sites. The most frequent sites of clinically important infection are the urinary tract, biliary tract, and other sites in the abdominal cavity, but any anatomic site (</a:t>
            </a:r>
            <a:r>
              <a:rPr lang="en-US" dirty="0" err="1"/>
              <a:t>eg</a:t>
            </a:r>
            <a:r>
              <a:rPr lang="en-US" dirty="0"/>
              <a:t>, bacteremia, prostate gland, lung, bone, meninges) can be the site of disease. Some of the enteric bacteria (</a:t>
            </a:r>
            <a:r>
              <a:rPr lang="en-US" dirty="0" err="1"/>
              <a:t>eg</a:t>
            </a:r>
            <a:r>
              <a:rPr lang="en-US" dirty="0"/>
              <a:t>, </a:t>
            </a:r>
            <a:r>
              <a:rPr lang="en-US" dirty="0" err="1"/>
              <a:t>Serratia</a:t>
            </a:r>
            <a:r>
              <a:rPr lang="en-US" dirty="0"/>
              <a:t> </a:t>
            </a:r>
            <a:r>
              <a:rPr lang="en-US" dirty="0" err="1"/>
              <a:t>marcescens</a:t>
            </a:r>
            <a:r>
              <a:rPr lang="en-US" dirty="0"/>
              <a:t>, </a:t>
            </a:r>
            <a:r>
              <a:rPr lang="en-US" dirty="0" err="1"/>
              <a:t>Enterobacter</a:t>
            </a:r>
            <a:r>
              <a:rPr lang="en-US" dirty="0"/>
              <a:t> </a:t>
            </a:r>
            <a:r>
              <a:rPr lang="en-US" dirty="0" err="1"/>
              <a:t>aerogenes</a:t>
            </a:r>
            <a:r>
              <a:rPr lang="en-US" dirty="0"/>
              <a:t>) are opportunistic pathogens. When normal host defenses are inadequate—particularly in infancy or old age, in the terminal stages of other diseases, after immunosuppression, or with indwelling venous or urethral catheters—localized clinically important infections can result, and the bacteria may reach the blood stream and cause </a:t>
            </a:r>
            <a:r>
              <a:rPr lang="en-US" dirty="0" err="1"/>
              <a:t>sep</a:t>
            </a:r>
            <a:endParaRPr lang="en-US" dirty="0"/>
          </a:p>
          <a:p>
            <a:endParaRPr lang="ar-IQ" dirty="0"/>
          </a:p>
        </p:txBody>
      </p:sp>
    </p:spTree>
    <p:extLst>
      <p:ext uri="{BB962C8B-B14F-4D97-AF65-F5344CB8AC3E}">
        <p14:creationId xmlns:p14="http://schemas.microsoft.com/office/powerpoint/2010/main" val="19160782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i="1" dirty="0" smtClean="0"/>
              <a:t>Escherichia coli</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85000" lnSpcReduction="20000"/>
          </a:bodyPr>
          <a:lstStyle/>
          <a:p>
            <a:pPr marL="82296" indent="0" algn="l">
              <a:buNone/>
            </a:pPr>
            <a:r>
              <a:rPr lang="en-US" i="1" dirty="0" smtClean="0"/>
              <a:t>E coli</a:t>
            </a:r>
            <a:r>
              <a:rPr lang="en-US" dirty="0" smtClean="0"/>
              <a:t> typically produces positive tests for </a:t>
            </a:r>
            <a:r>
              <a:rPr lang="en-US" dirty="0" err="1" smtClean="0"/>
              <a:t>indole</a:t>
            </a:r>
            <a:r>
              <a:rPr lang="en-US" dirty="0" smtClean="0"/>
              <a:t>, lysine </a:t>
            </a:r>
            <a:r>
              <a:rPr lang="en-US" dirty="0" err="1" smtClean="0"/>
              <a:t>decarboxylase</a:t>
            </a:r>
            <a:r>
              <a:rPr lang="en-US" dirty="0" smtClean="0"/>
              <a:t>, and </a:t>
            </a:r>
            <a:r>
              <a:rPr lang="en-US" dirty="0" err="1" smtClean="0"/>
              <a:t>mannitol</a:t>
            </a:r>
            <a:r>
              <a:rPr lang="en-US" dirty="0" smtClean="0"/>
              <a:t> fermentation and produces gas from glucose. An isolate from urine can be quickly identified as </a:t>
            </a:r>
            <a:r>
              <a:rPr lang="en-US" i="1" dirty="0" smtClean="0"/>
              <a:t>E coli</a:t>
            </a:r>
            <a:r>
              <a:rPr lang="en-US" dirty="0" smtClean="0"/>
              <a:t> by its hemolysis on blood agar, typical colonial morphology with an iridescent </a:t>
            </a:r>
            <a:r>
              <a:rPr lang="ar-SA" dirty="0" smtClean="0"/>
              <a:t>قزحي لماع</a:t>
            </a:r>
            <a:r>
              <a:rPr lang="en-US" dirty="0" smtClean="0"/>
              <a:t>"sheen" on differential media such as EMB agar, and a positive spot </a:t>
            </a:r>
            <a:r>
              <a:rPr lang="en-US" dirty="0" err="1" smtClean="0"/>
              <a:t>indole</a:t>
            </a:r>
            <a:r>
              <a:rPr lang="en-US" dirty="0" smtClean="0"/>
              <a:t> test. Over 90% of </a:t>
            </a:r>
            <a:r>
              <a:rPr lang="en-US" i="1" dirty="0" smtClean="0"/>
              <a:t>E coli</a:t>
            </a:r>
            <a:r>
              <a:rPr lang="en-US" dirty="0" smtClean="0"/>
              <a:t> isolates are positive for -</a:t>
            </a:r>
            <a:r>
              <a:rPr lang="en-US" dirty="0" err="1" smtClean="0"/>
              <a:t>glucuronidase</a:t>
            </a:r>
            <a:r>
              <a:rPr lang="en-US" dirty="0" smtClean="0"/>
              <a:t> using the substrate 4-methylumbelliferyl--</a:t>
            </a:r>
            <a:r>
              <a:rPr lang="en-US" dirty="0" err="1" smtClean="0"/>
              <a:t>glucuronide</a:t>
            </a:r>
            <a:r>
              <a:rPr lang="en-US" dirty="0" smtClean="0"/>
              <a:t> (MUG). Isolates from anatomic sites other than urine, with characteristic properties (above plus negative </a:t>
            </a:r>
            <a:r>
              <a:rPr lang="en-US" dirty="0" err="1" smtClean="0"/>
              <a:t>oxidase</a:t>
            </a:r>
            <a:r>
              <a:rPr lang="en-US" dirty="0" smtClean="0"/>
              <a:t> tests) often can be confirmed as </a:t>
            </a:r>
            <a:r>
              <a:rPr lang="en-US" i="1" dirty="0" smtClean="0"/>
              <a:t>E coli</a:t>
            </a:r>
            <a:r>
              <a:rPr lang="en-US" dirty="0" smtClean="0"/>
              <a:t> with a positive MUG test.</a:t>
            </a:r>
          </a:p>
          <a:p>
            <a:pPr marL="82296" indent="0" algn="l">
              <a:buNone/>
            </a:pP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Pathogenesis &amp; Clinical Findings</a:t>
            </a:r>
            <a:endParaRPr lang="en-US" dirty="0"/>
          </a:p>
        </p:txBody>
      </p:sp>
      <p:sp>
        <p:nvSpPr>
          <p:cNvPr id="3" name="Content Placeholder 2"/>
          <p:cNvSpPr>
            <a:spLocks noGrp="1"/>
          </p:cNvSpPr>
          <p:nvPr>
            <p:ph idx="1"/>
          </p:nvPr>
        </p:nvSpPr>
        <p:spPr>
          <a:xfrm>
            <a:off x="1066800" y="1371600"/>
            <a:ext cx="7574280" cy="4800600"/>
          </a:xfrm>
        </p:spPr>
        <p:txBody>
          <a:bodyPr>
            <a:normAutofit fontScale="77500" lnSpcReduction="20000"/>
          </a:bodyPr>
          <a:lstStyle/>
          <a:p>
            <a:pPr marL="82296" indent="0" algn="l">
              <a:buNone/>
            </a:pPr>
            <a:r>
              <a:rPr lang="en-US" dirty="0" smtClean="0"/>
              <a:t>1- Urinary Tract Infection </a:t>
            </a:r>
          </a:p>
          <a:p>
            <a:pPr marL="82296" indent="0" algn="l">
              <a:buNone/>
            </a:pPr>
            <a:r>
              <a:rPr lang="en-US" i="1" dirty="0" smtClean="0"/>
              <a:t>E coli</a:t>
            </a:r>
            <a:r>
              <a:rPr lang="en-US" dirty="0" smtClean="0"/>
              <a:t> is the most common cause of urinary tract infection and accounts for approximately 90% of first urinary tract infections in young women . The symptoms and signs include urinary frequency, dysuria, hematuria, and </a:t>
            </a:r>
            <a:r>
              <a:rPr lang="en-US" dirty="0" err="1" smtClean="0"/>
              <a:t>pyuria</a:t>
            </a:r>
            <a:r>
              <a:rPr lang="en-US" dirty="0" smtClean="0"/>
              <a:t>. Urinary tract infection can result in </a:t>
            </a:r>
            <a:r>
              <a:rPr lang="en-US" dirty="0" err="1" smtClean="0"/>
              <a:t>bacteremia</a:t>
            </a:r>
            <a:r>
              <a:rPr lang="en-US" dirty="0" smtClean="0"/>
              <a:t> with clinical signs of sepsis.</a:t>
            </a:r>
          </a:p>
          <a:p>
            <a:pPr marL="82296" indent="0" algn="l">
              <a:buNone/>
            </a:pPr>
            <a:r>
              <a:rPr lang="en-US" dirty="0"/>
              <a:t> </a:t>
            </a:r>
            <a:r>
              <a:rPr lang="en-US" dirty="0" err="1" smtClean="0"/>
              <a:t>uropathogenic</a:t>
            </a:r>
            <a:r>
              <a:rPr lang="en-US" dirty="0" smtClean="0"/>
              <a:t> </a:t>
            </a:r>
            <a:r>
              <a:rPr lang="en-US" i="1" dirty="0" smtClean="0"/>
              <a:t>E coli</a:t>
            </a:r>
            <a:r>
              <a:rPr lang="en-US" dirty="0" smtClean="0"/>
              <a:t> typically produce a </a:t>
            </a:r>
            <a:r>
              <a:rPr lang="en-US" dirty="0" err="1" smtClean="0"/>
              <a:t>hemolysin</a:t>
            </a:r>
            <a:r>
              <a:rPr lang="en-US" dirty="0" smtClean="0"/>
              <a:t>. Most of the infections are caused by</a:t>
            </a:r>
            <a:r>
              <a:rPr lang="en-US" i="1" dirty="0" smtClean="0"/>
              <a:t> E coli</a:t>
            </a:r>
            <a:r>
              <a:rPr lang="en-US" dirty="0" smtClean="0"/>
              <a:t> of a small number of O antigen types. K antigen appears to be important in the pathogenesis of upper tract infection. Pyelonephritis is associated with a specific type of </a:t>
            </a:r>
            <a:r>
              <a:rPr lang="en-US" dirty="0" err="1" smtClean="0"/>
              <a:t>pilus</a:t>
            </a:r>
            <a:r>
              <a:rPr lang="en-US" dirty="0" smtClean="0"/>
              <a:t>, </a:t>
            </a:r>
            <a:r>
              <a:rPr lang="en-US" dirty="0"/>
              <a:t>P fimbriae, </a:t>
            </a:r>
            <a:r>
              <a:rPr lang="en-US" dirty="0" smtClean="0"/>
              <a:t>which binds to the P blood group </a:t>
            </a:r>
            <a:r>
              <a:rPr lang="en-US" dirty="0"/>
              <a:t>antigen..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normAutofit/>
          </a:bodyPr>
          <a:lstStyle/>
          <a:p>
            <a:pPr marL="82296" indent="0" algn="l">
              <a:buNone/>
            </a:pPr>
            <a:r>
              <a:rPr lang="en-US" dirty="0"/>
              <a:t>Over the last decade, a pandemic clone, E coli </a:t>
            </a:r>
            <a:r>
              <a:rPr lang="en-US" dirty="0" smtClean="0"/>
              <a:t>O25b/ ST131</a:t>
            </a:r>
            <a:r>
              <a:rPr lang="en-US" dirty="0"/>
              <a:t>, has emerged as a significant pathogen. This </a:t>
            </a:r>
            <a:r>
              <a:rPr lang="en-US" dirty="0" err="1" smtClean="0"/>
              <a:t>organismhas</a:t>
            </a:r>
            <a:r>
              <a:rPr lang="en-US" dirty="0" smtClean="0"/>
              <a:t> </a:t>
            </a:r>
            <a:r>
              <a:rPr lang="en-US" dirty="0"/>
              <a:t>been successful largely as a result of its </a:t>
            </a:r>
            <a:r>
              <a:rPr lang="en-US" dirty="0" smtClean="0"/>
              <a:t>acquisition of </a:t>
            </a:r>
            <a:r>
              <a:rPr lang="en-US" dirty="0"/>
              <a:t>plasmid-mediated resistance factors that encode </a:t>
            </a:r>
            <a:r>
              <a:rPr lang="en-US" dirty="0" err="1" smtClean="0"/>
              <a:t>resistanceto</a:t>
            </a:r>
            <a:r>
              <a:rPr lang="en-US" dirty="0" smtClean="0"/>
              <a:t> </a:t>
            </a:r>
            <a:r>
              <a:rPr lang="en-US" dirty="0"/>
              <a:t>β-lactam antibiotics (elaboration of extended </a:t>
            </a:r>
            <a:r>
              <a:rPr lang="en-US" dirty="0" smtClean="0"/>
              <a:t>spectrumβ-lactamases</a:t>
            </a:r>
            <a:r>
              <a:rPr lang="en-US" dirty="0"/>
              <a:t>), </a:t>
            </a:r>
            <a:r>
              <a:rPr lang="en-US" dirty="0" err="1"/>
              <a:t>fluoroquinolones</a:t>
            </a:r>
            <a:r>
              <a:rPr lang="en-US" dirty="0"/>
              <a:t>, and aminoglycosides </a:t>
            </a:r>
          </a:p>
        </p:txBody>
      </p:sp>
    </p:spTree>
    <p:extLst>
      <p:ext uri="{BB962C8B-B14F-4D97-AF65-F5344CB8AC3E}">
        <p14:creationId xmlns:p14="http://schemas.microsoft.com/office/powerpoint/2010/main" val="36887140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i="1" dirty="0" smtClean="0"/>
              <a:t>2-E coli</a:t>
            </a:r>
            <a:r>
              <a:rPr lang="en-US" dirty="0" smtClean="0"/>
              <a:t>-Associated Diarrheal Diseases</a:t>
            </a:r>
            <a:endParaRPr lang="en-US" dirty="0"/>
          </a:p>
        </p:txBody>
      </p:sp>
      <p:sp>
        <p:nvSpPr>
          <p:cNvPr id="3" name="Content Placeholder 2"/>
          <p:cNvSpPr>
            <a:spLocks noGrp="1"/>
          </p:cNvSpPr>
          <p:nvPr>
            <p:ph idx="1"/>
          </p:nvPr>
        </p:nvSpPr>
        <p:spPr/>
        <p:txBody>
          <a:bodyPr>
            <a:normAutofit/>
          </a:bodyPr>
          <a:lstStyle/>
          <a:p>
            <a:pPr marL="82296" indent="0" algn="l">
              <a:buNone/>
            </a:pPr>
            <a:r>
              <a:rPr lang="en-US" i="1" dirty="0" smtClean="0"/>
              <a:t>E coli</a:t>
            </a:r>
            <a:r>
              <a:rPr lang="en-US" dirty="0" smtClean="0"/>
              <a:t> that cause diarrhea are extremely common worldwide. These </a:t>
            </a:r>
            <a:r>
              <a:rPr lang="en-US" i="1" dirty="0" smtClean="0"/>
              <a:t>E coli</a:t>
            </a:r>
            <a:r>
              <a:rPr lang="en-US" dirty="0" smtClean="0"/>
              <a:t> are classified by the characteristics of their virulence properties, and each group causes disease by a different mechanism. The small or large bowel epithelial cell adherence properties are encoded by genes on plasmids. Similarly, the toxins often are plasmid- or phage-mediated. </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err="1" smtClean="0"/>
              <a:t>Enteropathogenic</a:t>
            </a:r>
            <a:r>
              <a:rPr lang="en-US" b="1" dirty="0" smtClean="0"/>
              <a:t> </a:t>
            </a:r>
            <a:r>
              <a:rPr lang="en-US" b="1" i="1" dirty="0" smtClean="0"/>
              <a:t>E coli</a:t>
            </a:r>
            <a:r>
              <a:rPr lang="en-US" b="1" dirty="0" smtClean="0"/>
              <a:t> (EPEC)</a:t>
            </a:r>
            <a:endParaRPr lang="en-US" dirty="0"/>
          </a:p>
        </p:txBody>
      </p:sp>
      <p:sp>
        <p:nvSpPr>
          <p:cNvPr id="3" name="Content Placeholder 2"/>
          <p:cNvSpPr>
            <a:spLocks noGrp="1"/>
          </p:cNvSpPr>
          <p:nvPr>
            <p:ph idx="1"/>
          </p:nvPr>
        </p:nvSpPr>
        <p:spPr/>
        <p:txBody>
          <a:bodyPr>
            <a:normAutofit fontScale="70000" lnSpcReduction="20000"/>
          </a:bodyPr>
          <a:lstStyle/>
          <a:p>
            <a:pPr marL="82296" indent="0" algn="l">
              <a:buNone/>
            </a:pPr>
            <a:r>
              <a:rPr lang="en-US" dirty="0" smtClean="0"/>
              <a:t>is an important cause of diarrhea in infants, especially in developing countries. EPEC previously was associated with outbreaks of diarrhea in nurseries in developed countries. EPEC adhere to the mucosal cells of the small bowel. Chromosomally mediated factors promote tight adherence. There is loss of microvilli . Characteristic lesions can be seen on electron micrographs of small bowel biopsy lesions. The result of EPEC infection is watery diarrhea, which is usually self-limited but can be chronic. EPEC diarrhea has been associated with multiple specific serotypes of </a:t>
            </a:r>
            <a:r>
              <a:rPr lang="en-US" i="1" dirty="0" smtClean="0"/>
              <a:t>E coli;</a:t>
            </a:r>
            <a:r>
              <a:rPr lang="en-US" dirty="0" smtClean="0"/>
              <a:t> strains are identified by O antigen and occasionally by H antigen typing.  Tests to identify EPEC are performed in reference laboratories. The duration of the EPEC diarrhea can be shortened and the chronic diarrhea cured by antibiotic treatment.</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err="1" smtClean="0"/>
              <a:t>Enterotoxigenic</a:t>
            </a:r>
            <a:r>
              <a:rPr lang="en-US" b="1" dirty="0" smtClean="0"/>
              <a:t> </a:t>
            </a:r>
            <a:r>
              <a:rPr lang="en-US" b="1" i="1" dirty="0" smtClean="0"/>
              <a:t>E coli</a:t>
            </a:r>
            <a:r>
              <a:rPr lang="en-US" b="1" dirty="0" smtClean="0"/>
              <a:t> (ETEC)</a:t>
            </a:r>
            <a:endParaRPr lang="en-US" dirty="0"/>
          </a:p>
        </p:txBody>
      </p:sp>
      <p:sp>
        <p:nvSpPr>
          <p:cNvPr id="3" name="Content Placeholder 2"/>
          <p:cNvSpPr>
            <a:spLocks noGrp="1"/>
          </p:cNvSpPr>
          <p:nvPr>
            <p:ph idx="1"/>
          </p:nvPr>
        </p:nvSpPr>
        <p:spPr/>
        <p:txBody>
          <a:bodyPr/>
          <a:lstStyle/>
          <a:p>
            <a:pPr marL="82296" indent="0" algn="l">
              <a:buNone/>
            </a:pPr>
            <a:r>
              <a:rPr lang="en-US" dirty="0" smtClean="0"/>
              <a:t>is a common cause of "traveler's diarrhea</a:t>
            </a:r>
          </a:p>
          <a:p>
            <a:pPr marL="82296" indent="0" algn="l">
              <a:buNone/>
            </a:pPr>
            <a:r>
              <a:rPr lang="en-US" dirty="0" smtClean="0"/>
              <a:t>The result of EPEC infection is watery diarrhea, which is usually self-limited but can be chronic ETEC produce a </a:t>
            </a:r>
            <a:r>
              <a:rPr lang="en-US" b="1" dirty="0" smtClean="0"/>
              <a:t>heat-labile exotoxin</a:t>
            </a:r>
            <a:r>
              <a:rPr lang="en-US" dirty="0" smtClean="0"/>
              <a:t> (LT) (MW 80,000)</a:t>
            </a:r>
          </a:p>
          <a:p>
            <a:pPr marL="82296" indent="0" algn="l">
              <a:buNone/>
            </a:pPr>
            <a:r>
              <a:rPr lang="en-US" dirty="0" smtClean="0"/>
              <a:t>Some strains of ETEC produce the </a:t>
            </a:r>
            <a:r>
              <a:rPr lang="en-US" b="1" dirty="0" smtClean="0"/>
              <a:t>heat-stable </a:t>
            </a:r>
            <a:r>
              <a:rPr lang="en-US" b="1" dirty="0" err="1" smtClean="0"/>
              <a:t>enterotoxin</a:t>
            </a:r>
            <a:r>
              <a:rPr lang="en-US" dirty="0" smtClean="0"/>
              <a:t> </a:t>
            </a:r>
            <a:r>
              <a:rPr lang="en-US" dirty="0" err="1" smtClean="0"/>
              <a:t>ST</a:t>
            </a:r>
            <a:r>
              <a:rPr lang="en-US" baseline="-25000" dirty="0" err="1" smtClean="0"/>
              <a:t>a</a:t>
            </a:r>
            <a:r>
              <a:rPr lang="en-US" dirty="0" smtClean="0"/>
              <a:t> (MW 1500–4000)</a:t>
            </a:r>
          </a:p>
          <a:p>
            <a:endParaRPr lang="en-US" dirty="0" smtClean="0"/>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Introduction</a:t>
            </a:r>
            <a:endParaRPr lang="ar-IQ" dirty="0"/>
          </a:p>
        </p:txBody>
      </p:sp>
      <p:sp>
        <p:nvSpPr>
          <p:cNvPr id="3" name="عنصر نائب للمحتوى 2"/>
          <p:cNvSpPr>
            <a:spLocks noGrp="1"/>
          </p:cNvSpPr>
          <p:nvPr>
            <p:ph idx="1"/>
          </p:nvPr>
        </p:nvSpPr>
        <p:spPr/>
        <p:txBody>
          <a:bodyPr>
            <a:normAutofit fontScale="77500" lnSpcReduction="20000"/>
          </a:bodyPr>
          <a:lstStyle/>
          <a:p>
            <a:pPr marL="82296" indent="0" algn="l">
              <a:buNone/>
            </a:pPr>
            <a:r>
              <a:rPr lang="en-US" dirty="0"/>
              <a:t>The </a:t>
            </a:r>
            <a:r>
              <a:rPr lang="en-US" dirty="0" err="1"/>
              <a:t>Enterobacteriaceae</a:t>
            </a:r>
            <a:r>
              <a:rPr lang="en-US" dirty="0"/>
              <a:t> are a large, heterogeneous group of gram-negative rods whose natural habitat is the intestinal tract of humans and animals. The family includes many genera (Escherichia, </a:t>
            </a:r>
            <a:r>
              <a:rPr lang="en-US" dirty="0" err="1"/>
              <a:t>Shigella</a:t>
            </a:r>
            <a:r>
              <a:rPr lang="en-US" dirty="0"/>
              <a:t>, Salmonella, </a:t>
            </a:r>
            <a:r>
              <a:rPr lang="en-US" dirty="0" err="1"/>
              <a:t>Enterobacter</a:t>
            </a:r>
            <a:r>
              <a:rPr lang="en-US" dirty="0"/>
              <a:t>, </a:t>
            </a:r>
            <a:r>
              <a:rPr lang="en-US" dirty="0" err="1"/>
              <a:t>Klebsiella</a:t>
            </a:r>
            <a:r>
              <a:rPr lang="en-US" dirty="0"/>
              <a:t>, </a:t>
            </a:r>
            <a:r>
              <a:rPr lang="en-US" dirty="0" err="1"/>
              <a:t>Serratia</a:t>
            </a:r>
            <a:r>
              <a:rPr lang="en-US" dirty="0"/>
              <a:t>, Proteus, and others). Some enteric organisms, </a:t>
            </a:r>
            <a:r>
              <a:rPr lang="en-US" dirty="0" err="1"/>
              <a:t>eg</a:t>
            </a:r>
            <a:r>
              <a:rPr lang="en-US" dirty="0"/>
              <a:t>, Escherichia coli, are part of the normal flora and incidentally cause disease, while others, the salmonellae and </a:t>
            </a:r>
            <a:r>
              <a:rPr lang="en-US" dirty="0" err="1"/>
              <a:t>shigellae</a:t>
            </a:r>
            <a:r>
              <a:rPr lang="en-US" dirty="0"/>
              <a:t>, are regularly pathogenic for humans. The </a:t>
            </a:r>
            <a:r>
              <a:rPr lang="en-US" dirty="0" err="1"/>
              <a:t>Enterobacteriaceae</a:t>
            </a:r>
            <a:r>
              <a:rPr lang="en-US" dirty="0"/>
              <a:t> are facultative anaerobes or aerobes, ferment a wide range of carbohydrates, possess a complex antigenic structure, and produce a variety of toxins and other virulence factors. </a:t>
            </a:r>
            <a:r>
              <a:rPr lang="en-US" dirty="0" err="1"/>
              <a:t>Enterobacteriaceae</a:t>
            </a:r>
            <a:r>
              <a:rPr lang="en-US" dirty="0"/>
              <a:t>, enteric gram-negative rods, and enteric bacteria are the terms used , but these bacteria may also be called coliforms</a:t>
            </a:r>
          </a:p>
          <a:p>
            <a:pPr marL="82296" indent="0" algn="l">
              <a:buNone/>
            </a:pPr>
            <a:endParaRPr lang="ar-IQ" dirty="0"/>
          </a:p>
        </p:txBody>
      </p:sp>
    </p:spTree>
    <p:extLst>
      <p:ext uri="{BB962C8B-B14F-4D97-AF65-F5344CB8AC3E}">
        <p14:creationId xmlns:p14="http://schemas.microsoft.com/office/powerpoint/2010/main" val="225236306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err="1" smtClean="0"/>
              <a:t>Enterohemorrhagic</a:t>
            </a:r>
            <a:r>
              <a:rPr lang="en-US" dirty="0" smtClean="0"/>
              <a:t> </a:t>
            </a:r>
            <a:r>
              <a:rPr lang="en-US" b="1" i="1" dirty="0" smtClean="0"/>
              <a:t>E coli</a:t>
            </a:r>
            <a:r>
              <a:rPr lang="en-US" dirty="0" smtClean="0"/>
              <a:t> </a:t>
            </a:r>
            <a:r>
              <a:rPr lang="en-US" b="1" dirty="0" smtClean="0"/>
              <a:t>(EHEC)</a:t>
            </a:r>
            <a:endParaRPr lang="en-US" dirty="0"/>
          </a:p>
        </p:txBody>
      </p:sp>
      <p:sp>
        <p:nvSpPr>
          <p:cNvPr id="3" name="Content Placeholder 2"/>
          <p:cNvSpPr>
            <a:spLocks noGrp="1"/>
          </p:cNvSpPr>
          <p:nvPr>
            <p:ph idx="1"/>
          </p:nvPr>
        </p:nvSpPr>
        <p:spPr/>
        <p:txBody>
          <a:bodyPr/>
          <a:lstStyle/>
          <a:p>
            <a:pPr marL="82296" indent="0" algn="l">
              <a:buNone/>
            </a:pPr>
            <a:r>
              <a:rPr lang="en-US" dirty="0" smtClean="0"/>
              <a:t>produces </a:t>
            </a:r>
            <a:r>
              <a:rPr lang="en-US" b="1" dirty="0" err="1" smtClean="0"/>
              <a:t>verotoxin</a:t>
            </a:r>
            <a:r>
              <a:rPr lang="en-US" b="1" dirty="0" smtClean="0"/>
              <a:t> </a:t>
            </a:r>
            <a:r>
              <a:rPr lang="en-US" dirty="0" smtClean="0"/>
              <a:t>There are at least two antigenic forms of the toxin. EHEC has been associated with hemorrhagic colitis, a severe form of diarrhea, and with hemolytic uremic </a:t>
            </a:r>
            <a:r>
              <a:rPr lang="en-US" dirty="0" err="1" smtClean="0"/>
              <a:t>syndrom</a:t>
            </a:r>
            <a:endParaRPr lang="en-US" dirty="0" smtClean="0"/>
          </a:p>
          <a:p>
            <a:pPr marL="82296" indent="0" algn="l">
              <a:buNone/>
            </a:pPr>
            <a:r>
              <a:rPr lang="en-US" dirty="0" err="1" smtClean="0"/>
              <a:t>Verotoxin</a:t>
            </a:r>
            <a:r>
              <a:rPr lang="en-US" dirty="0" smtClean="0"/>
              <a:t> has many properties that are similar to the Shiga toxin produced by some strains of </a:t>
            </a:r>
            <a:r>
              <a:rPr lang="en-US" i="1" dirty="0" err="1" smtClean="0"/>
              <a:t>Shigella</a:t>
            </a:r>
            <a:r>
              <a:rPr lang="en-US" i="1" dirty="0" smtClean="0"/>
              <a:t> </a:t>
            </a:r>
            <a:r>
              <a:rPr lang="en-US" i="1" dirty="0" err="1" smtClean="0"/>
              <a:t>dysenteriae</a:t>
            </a:r>
            <a:r>
              <a:rPr lang="en-US" dirty="0" smtClean="0"/>
              <a:t> </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smtClean="0"/>
              <a:t>Enteroinvasive</a:t>
            </a:r>
            <a:r>
              <a:rPr lang="en-US" dirty="0" smtClean="0"/>
              <a:t> </a:t>
            </a:r>
            <a:r>
              <a:rPr lang="en-US" b="1" i="1" dirty="0" smtClean="0"/>
              <a:t>E coli</a:t>
            </a:r>
            <a:r>
              <a:rPr lang="en-US" dirty="0" smtClean="0"/>
              <a:t> </a:t>
            </a:r>
            <a:r>
              <a:rPr lang="en-US" b="1" dirty="0" smtClean="0"/>
              <a:t>(EIEC)</a:t>
            </a:r>
            <a:endParaRPr lang="en-US" dirty="0"/>
          </a:p>
        </p:txBody>
      </p:sp>
      <p:sp>
        <p:nvSpPr>
          <p:cNvPr id="3" name="Content Placeholder 2"/>
          <p:cNvSpPr>
            <a:spLocks noGrp="1"/>
          </p:cNvSpPr>
          <p:nvPr>
            <p:ph idx="1"/>
          </p:nvPr>
        </p:nvSpPr>
        <p:spPr>
          <a:xfrm>
            <a:off x="1066800" y="1447800"/>
            <a:ext cx="8077200" cy="4800600"/>
          </a:xfrm>
        </p:spPr>
        <p:txBody>
          <a:bodyPr/>
          <a:lstStyle/>
          <a:p>
            <a:pPr marL="82296" indent="0" algn="l">
              <a:buNone/>
            </a:pPr>
            <a:r>
              <a:rPr lang="en-US" dirty="0" smtClean="0"/>
              <a:t>produces a disease very similar to shigellosis. The disease occurs most commonly in children in developing countries and in travelers to these countries. Like </a:t>
            </a:r>
            <a:r>
              <a:rPr lang="en-US" dirty="0" err="1" smtClean="0"/>
              <a:t>shigella</a:t>
            </a:r>
            <a:r>
              <a:rPr lang="en-US" dirty="0" smtClean="0"/>
              <a:t>, EIEC strains are </a:t>
            </a:r>
            <a:r>
              <a:rPr lang="en-US" dirty="0" err="1" smtClean="0"/>
              <a:t>nonlactose</a:t>
            </a:r>
            <a:r>
              <a:rPr lang="en-US" dirty="0" smtClean="0"/>
              <a:t> or late lactose </a:t>
            </a:r>
            <a:r>
              <a:rPr lang="en-US" dirty="0" err="1" smtClean="0"/>
              <a:t>fermenters</a:t>
            </a:r>
            <a:r>
              <a:rPr lang="en-US" dirty="0" smtClean="0"/>
              <a:t> and are </a:t>
            </a:r>
            <a:r>
              <a:rPr lang="en-US" dirty="0" err="1" smtClean="0"/>
              <a:t>nonmotile</a:t>
            </a:r>
            <a:r>
              <a:rPr lang="en-US" dirty="0" smtClean="0"/>
              <a:t>. EIEC produce disease by invading intestinal mucosal epithelial cells.</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err="1" smtClean="0"/>
              <a:t>Enteroaggregative</a:t>
            </a:r>
            <a:r>
              <a:rPr lang="en-US" dirty="0" smtClean="0"/>
              <a:t> </a:t>
            </a:r>
            <a:r>
              <a:rPr lang="en-US" b="1" i="1" dirty="0" smtClean="0"/>
              <a:t>E coli</a:t>
            </a:r>
            <a:r>
              <a:rPr lang="en-US" dirty="0" smtClean="0"/>
              <a:t> </a:t>
            </a:r>
            <a:r>
              <a:rPr lang="en-US" b="1" dirty="0" smtClean="0"/>
              <a:t>(EAEC)</a:t>
            </a:r>
            <a:endParaRPr lang="en-US" dirty="0"/>
          </a:p>
        </p:txBody>
      </p:sp>
      <p:sp>
        <p:nvSpPr>
          <p:cNvPr id="3" name="Content Placeholder 2"/>
          <p:cNvSpPr>
            <a:spLocks noGrp="1"/>
          </p:cNvSpPr>
          <p:nvPr>
            <p:ph idx="1"/>
          </p:nvPr>
        </p:nvSpPr>
        <p:spPr/>
        <p:txBody>
          <a:bodyPr/>
          <a:lstStyle/>
          <a:p>
            <a:pPr marL="82296" indent="0" algn="l">
              <a:buNone/>
            </a:pPr>
            <a:r>
              <a:rPr lang="en-US" dirty="0" smtClean="0"/>
              <a:t>causes acute and chronic diarrhea </a:t>
            </a:r>
          </a:p>
          <a:p>
            <a:pPr marL="82296" indent="0" algn="l">
              <a:buNone/>
            </a:pPr>
            <a:r>
              <a:rPr lang="en-US" dirty="0" smtClean="0"/>
              <a:t>EAEC produce ST-like toxin and a </a:t>
            </a:r>
            <a:r>
              <a:rPr lang="en-US" dirty="0" err="1" smtClean="0"/>
              <a:t>hemolysin</a:t>
            </a:r>
            <a:r>
              <a:rPr lang="en-US" dirty="0" smtClean="0"/>
              <a:t>.</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p:txBody>
          <a:bodyPr>
            <a:normAutofit fontScale="90000"/>
          </a:bodyPr>
          <a:lstStyle/>
          <a:p>
            <a:r>
              <a:rPr lang="en-US" dirty="0" smtClean="0"/>
              <a:t>Meningitis</a:t>
            </a:r>
            <a:br>
              <a:rPr lang="en-US" dirty="0" smtClean="0"/>
            </a:br>
            <a:r>
              <a:rPr lang="en-US" i="1" dirty="0" smtClean="0"/>
              <a:t> </a:t>
            </a:r>
            <a:r>
              <a:rPr lang="en-US" dirty="0" smtClean="0"/>
              <a:t/>
            </a:r>
            <a:br>
              <a:rPr lang="en-US" dirty="0" smtClean="0"/>
            </a:br>
            <a:endParaRPr lang="en-US" dirty="0"/>
          </a:p>
        </p:txBody>
      </p:sp>
      <p:sp>
        <p:nvSpPr>
          <p:cNvPr id="3" name="Content Placeholder 2"/>
          <p:cNvSpPr>
            <a:spLocks noGrp="1"/>
          </p:cNvSpPr>
          <p:nvPr>
            <p:ph idx="1"/>
          </p:nvPr>
        </p:nvSpPr>
        <p:spPr/>
        <p:txBody>
          <a:bodyPr/>
          <a:lstStyle/>
          <a:p>
            <a:pPr marL="82296" indent="0" algn="l">
              <a:buNone/>
            </a:pPr>
            <a:r>
              <a:rPr lang="en-US" i="1" dirty="0" smtClean="0"/>
              <a:t>E coli</a:t>
            </a:r>
            <a:r>
              <a:rPr lang="en-US" dirty="0" smtClean="0"/>
              <a:t> and group B streptococci are the leading causes of meningitis in infants. Approximately 75% of </a:t>
            </a:r>
            <a:r>
              <a:rPr lang="en-US" i="1" dirty="0" smtClean="0"/>
              <a:t>E coli</a:t>
            </a:r>
            <a:r>
              <a:rPr lang="en-US" dirty="0" smtClean="0"/>
              <a:t> from meningitis cases have the K1 antigen. </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Sepsis</a:t>
            </a:r>
            <a:endParaRPr lang="en-US" dirty="0"/>
          </a:p>
        </p:txBody>
      </p:sp>
      <p:sp>
        <p:nvSpPr>
          <p:cNvPr id="3" name="Content Placeholder 2"/>
          <p:cNvSpPr>
            <a:spLocks noGrp="1"/>
          </p:cNvSpPr>
          <p:nvPr>
            <p:ph idx="1"/>
          </p:nvPr>
        </p:nvSpPr>
        <p:spPr/>
        <p:txBody>
          <a:bodyPr/>
          <a:lstStyle/>
          <a:p>
            <a:pPr marL="82296" indent="0" algn="l">
              <a:buNone/>
            </a:pPr>
            <a:r>
              <a:rPr lang="en-US" dirty="0" smtClean="0"/>
              <a:t>When normal host defenses are inadequate, </a:t>
            </a:r>
            <a:r>
              <a:rPr lang="en-US" i="1" dirty="0" smtClean="0"/>
              <a:t>E coli</a:t>
            </a:r>
            <a:r>
              <a:rPr lang="en-US" dirty="0" smtClean="0"/>
              <a:t> may reach the bloodstream and cause sepsis. Newborns may be highly susceptible to </a:t>
            </a:r>
            <a:r>
              <a:rPr lang="en-US" i="1" dirty="0" smtClean="0"/>
              <a:t>E coli</a:t>
            </a:r>
            <a:r>
              <a:rPr lang="en-US" dirty="0" smtClean="0"/>
              <a:t> sepsis because they lack </a:t>
            </a:r>
            <a:r>
              <a:rPr lang="en-US" dirty="0" err="1" smtClean="0"/>
              <a:t>IgM</a:t>
            </a:r>
            <a:r>
              <a:rPr lang="en-US" dirty="0" smtClean="0"/>
              <a:t> antibodies. Sepsis may occur secondary to urinary tract infection.</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dirty="0" smtClean="0"/>
              <a:t>The </a:t>
            </a:r>
            <a:r>
              <a:rPr lang="en-US" sz="6000" dirty="0" err="1" smtClean="0"/>
              <a:t>Shigellae</a:t>
            </a:r>
            <a:endParaRPr lang="en-US" sz="6000" dirty="0"/>
          </a:p>
        </p:txBody>
      </p:sp>
      <p:sp>
        <p:nvSpPr>
          <p:cNvPr id="3" name="Content Placeholder 2"/>
          <p:cNvSpPr>
            <a:spLocks noGrp="1"/>
          </p:cNvSpPr>
          <p:nvPr>
            <p:ph idx="1"/>
          </p:nvPr>
        </p:nvSpPr>
        <p:spPr/>
        <p:txBody>
          <a:bodyPr/>
          <a:lstStyle/>
          <a:p>
            <a:pPr marL="82296" indent="0" algn="l">
              <a:buNone/>
            </a:pPr>
            <a:r>
              <a:rPr lang="en-US" dirty="0" smtClean="0"/>
              <a:t>The natural habitat of </a:t>
            </a:r>
            <a:r>
              <a:rPr lang="en-US" dirty="0" err="1" smtClean="0"/>
              <a:t>shigellae</a:t>
            </a:r>
            <a:r>
              <a:rPr lang="en-US" dirty="0" smtClean="0"/>
              <a:t> is limited to the intestinal tracts of humans and other primates, where they produce bacillary dysentery</a:t>
            </a: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Morphology &amp; Identification</a:t>
            </a:r>
            <a:endParaRPr lang="en-US" dirty="0"/>
          </a:p>
        </p:txBody>
      </p:sp>
      <p:sp>
        <p:nvSpPr>
          <p:cNvPr id="3" name="Content Placeholder 2"/>
          <p:cNvSpPr>
            <a:spLocks noGrp="1"/>
          </p:cNvSpPr>
          <p:nvPr>
            <p:ph idx="1"/>
          </p:nvPr>
        </p:nvSpPr>
        <p:spPr/>
        <p:txBody>
          <a:bodyPr>
            <a:normAutofit fontScale="70000" lnSpcReduction="20000"/>
          </a:bodyPr>
          <a:lstStyle/>
          <a:p>
            <a:pPr marL="82296" indent="0" algn="l">
              <a:buNone/>
            </a:pPr>
            <a:r>
              <a:rPr lang="en-US" b="1" dirty="0" smtClean="0"/>
              <a:t>Typical Organisms</a:t>
            </a:r>
          </a:p>
          <a:p>
            <a:pPr marL="82296" indent="0" algn="l">
              <a:buNone/>
            </a:pPr>
            <a:r>
              <a:rPr lang="en-US" dirty="0" err="1" smtClean="0"/>
              <a:t>Shigellae</a:t>
            </a:r>
            <a:r>
              <a:rPr lang="en-US" dirty="0" smtClean="0"/>
              <a:t> are slender gram-negative rods; </a:t>
            </a:r>
            <a:r>
              <a:rPr lang="en-US" dirty="0" err="1" smtClean="0"/>
              <a:t>coccobacillary</a:t>
            </a:r>
            <a:r>
              <a:rPr lang="en-US" dirty="0" smtClean="0"/>
              <a:t> forms occur in young cultures.</a:t>
            </a:r>
          </a:p>
          <a:p>
            <a:pPr marL="82296" indent="0" algn="l">
              <a:buNone/>
            </a:pPr>
            <a:r>
              <a:rPr lang="en-US" b="1" dirty="0" smtClean="0"/>
              <a:t>Culture</a:t>
            </a:r>
          </a:p>
          <a:p>
            <a:pPr marL="82296" indent="0" algn="l">
              <a:buNone/>
            </a:pPr>
            <a:r>
              <a:rPr lang="en-US" dirty="0" err="1" smtClean="0"/>
              <a:t>Shigellae</a:t>
            </a:r>
            <a:r>
              <a:rPr lang="en-US" dirty="0" smtClean="0"/>
              <a:t> are facultative anaerobes but grow best aerobically. Convex, circular, transparent colonies with intact edges reach a diameter of about 2 mm in 24 hours.</a:t>
            </a:r>
          </a:p>
          <a:p>
            <a:pPr marL="82296" indent="0" algn="l">
              <a:buNone/>
            </a:pPr>
            <a:r>
              <a:rPr lang="en-US" b="1" dirty="0" smtClean="0"/>
              <a:t>Growth Characteristics</a:t>
            </a:r>
          </a:p>
          <a:p>
            <a:pPr marL="82296" indent="0" algn="l">
              <a:buNone/>
            </a:pPr>
            <a:r>
              <a:rPr lang="en-US" dirty="0" smtClean="0"/>
              <a:t>All </a:t>
            </a:r>
            <a:r>
              <a:rPr lang="en-US" dirty="0" err="1" smtClean="0"/>
              <a:t>shigellae</a:t>
            </a:r>
            <a:r>
              <a:rPr lang="en-US" dirty="0" smtClean="0"/>
              <a:t> ferment glucose. With the exception of </a:t>
            </a:r>
            <a:r>
              <a:rPr lang="en-US" i="1" dirty="0" err="1" smtClean="0"/>
              <a:t>Shigella</a:t>
            </a:r>
            <a:r>
              <a:rPr lang="en-US" i="1" dirty="0" smtClean="0"/>
              <a:t> </a:t>
            </a:r>
            <a:r>
              <a:rPr lang="en-US" i="1" dirty="0" err="1" smtClean="0"/>
              <a:t>sonnei</a:t>
            </a:r>
            <a:r>
              <a:rPr lang="en-US" i="1" dirty="0" smtClean="0"/>
              <a:t>,</a:t>
            </a:r>
            <a:r>
              <a:rPr lang="en-US" dirty="0" smtClean="0"/>
              <a:t> they do not ferment lactose. The inability to ferment lactose distinguishes </a:t>
            </a:r>
            <a:r>
              <a:rPr lang="en-US" dirty="0" err="1" smtClean="0"/>
              <a:t>shigellae</a:t>
            </a:r>
            <a:r>
              <a:rPr lang="en-US" dirty="0" smtClean="0"/>
              <a:t> on differential media. </a:t>
            </a:r>
            <a:r>
              <a:rPr lang="en-US" dirty="0" err="1" smtClean="0"/>
              <a:t>Shigellae</a:t>
            </a:r>
            <a:r>
              <a:rPr lang="en-US" dirty="0" smtClean="0"/>
              <a:t> form acid from carbohydrates but rarely produce gas. They may also be divided into those that ferment </a:t>
            </a:r>
            <a:r>
              <a:rPr lang="en-US" dirty="0" err="1" smtClean="0"/>
              <a:t>mannitol</a:t>
            </a:r>
            <a:r>
              <a:rPr lang="en-US" dirty="0" smtClean="0"/>
              <a:t> and those that do not </a:t>
            </a:r>
          </a:p>
          <a:p>
            <a:pPr marL="82296" indent="0" algn="l">
              <a:buNone/>
            </a:pP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Pathogenic </a:t>
            </a:r>
            <a:r>
              <a:rPr lang="en-US" dirty="0" err="1"/>
              <a:t>Shigella</a:t>
            </a:r>
            <a:r>
              <a:rPr lang="en-US" dirty="0"/>
              <a:t> Species</a:t>
            </a:r>
            <a:endParaRPr lang="ar-IQ" dirty="0"/>
          </a:p>
        </p:txBody>
      </p:sp>
      <p:sp>
        <p:nvSpPr>
          <p:cNvPr id="3" name="عنصر نائب للمحتوى 2"/>
          <p:cNvSpPr>
            <a:spLocks noGrp="1"/>
          </p:cNvSpPr>
          <p:nvPr>
            <p:ph idx="1"/>
          </p:nvPr>
        </p:nvSpPr>
        <p:spPr/>
        <p:txBody>
          <a:bodyPr/>
          <a:lstStyle/>
          <a:p>
            <a:endParaRPr lang="ar-IQ"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1752600"/>
            <a:ext cx="7848600" cy="3900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5095393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Antigenic Structure</a:t>
            </a:r>
            <a:endParaRPr lang="en-US" dirty="0"/>
          </a:p>
        </p:txBody>
      </p:sp>
      <p:sp>
        <p:nvSpPr>
          <p:cNvPr id="3" name="Content Placeholder 2"/>
          <p:cNvSpPr>
            <a:spLocks noGrp="1"/>
          </p:cNvSpPr>
          <p:nvPr>
            <p:ph idx="1"/>
          </p:nvPr>
        </p:nvSpPr>
        <p:spPr/>
        <p:txBody>
          <a:bodyPr/>
          <a:lstStyle/>
          <a:p>
            <a:pPr marL="82296" indent="0" algn="l">
              <a:buNone/>
            </a:pPr>
            <a:r>
              <a:rPr lang="en-US" dirty="0" err="1" smtClean="0"/>
              <a:t>Shigellae</a:t>
            </a:r>
            <a:r>
              <a:rPr lang="en-US" dirty="0" smtClean="0"/>
              <a:t> have a complex antigenic pattern</a:t>
            </a:r>
          </a:p>
          <a:p>
            <a:pPr marL="82296" indent="0" algn="l">
              <a:buNone/>
            </a:pPr>
            <a:r>
              <a:rPr lang="en-US" dirty="0" smtClean="0"/>
              <a:t>The somatic O antigens of </a:t>
            </a:r>
            <a:r>
              <a:rPr lang="en-US" dirty="0" err="1" smtClean="0"/>
              <a:t>shigellae</a:t>
            </a:r>
            <a:r>
              <a:rPr lang="en-US" dirty="0" smtClean="0"/>
              <a:t> are lipopolysaccharides</a:t>
            </a:r>
            <a:r>
              <a:rPr lang="en-US" dirty="0"/>
              <a:t> </a:t>
            </a:r>
            <a:r>
              <a:rPr lang="en-US" dirty="0" smtClean="0"/>
              <a:t>There are more than 40 serotypes</a:t>
            </a:r>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Pathogenesis &amp; Pathology</a:t>
            </a:r>
            <a:endParaRPr lang="en-US" dirty="0"/>
          </a:p>
        </p:txBody>
      </p:sp>
      <p:sp>
        <p:nvSpPr>
          <p:cNvPr id="3" name="Content Placeholder 2"/>
          <p:cNvSpPr>
            <a:spLocks noGrp="1"/>
          </p:cNvSpPr>
          <p:nvPr>
            <p:ph idx="1"/>
          </p:nvPr>
        </p:nvSpPr>
        <p:spPr/>
        <p:txBody>
          <a:bodyPr>
            <a:normAutofit/>
          </a:bodyPr>
          <a:lstStyle/>
          <a:p>
            <a:pPr marL="82296" indent="0" algn="l">
              <a:buNone/>
            </a:pPr>
            <a:r>
              <a:rPr lang="en-US" dirty="0" err="1" smtClean="0"/>
              <a:t>Shigella</a:t>
            </a:r>
            <a:r>
              <a:rPr lang="en-US" dirty="0" smtClean="0"/>
              <a:t> infections are almost always limited to the gastrointestinal tract  ,bloodstream </a:t>
            </a:r>
            <a:r>
              <a:rPr lang="en-US" dirty="0"/>
              <a:t>invasion is quite rare. </a:t>
            </a:r>
            <a:r>
              <a:rPr lang="en-US" dirty="0" err="1" smtClean="0"/>
              <a:t>Shigellae</a:t>
            </a:r>
            <a:r>
              <a:rPr lang="en-US" dirty="0" smtClean="0"/>
              <a:t> are </a:t>
            </a:r>
            <a:r>
              <a:rPr lang="en-US" dirty="0"/>
              <a:t>highly </a:t>
            </a:r>
            <a:r>
              <a:rPr lang="en-US" dirty="0" smtClean="0"/>
              <a:t>communicable; the infective </a:t>
            </a:r>
            <a:r>
              <a:rPr lang="en-US" dirty="0"/>
              <a:t>dose is on the</a:t>
            </a:r>
          </a:p>
          <a:p>
            <a:pPr marL="82296" indent="0" algn="l">
              <a:buNone/>
            </a:pPr>
            <a:r>
              <a:rPr lang="en-US" dirty="0"/>
              <a:t>order of </a:t>
            </a:r>
            <a:r>
              <a:rPr lang="en-US" dirty="0" smtClean="0"/>
              <a:t>103 </a:t>
            </a:r>
            <a:r>
              <a:rPr lang="en-US" dirty="0"/>
              <a:t>organisms (it usually is 105–108 for </a:t>
            </a:r>
            <a:r>
              <a:rPr lang="en-US" dirty="0" smtClean="0"/>
              <a:t>salmonellae and </a:t>
            </a:r>
            <a:r>
              <a:rPr lang="en-US" dirty="0" err="1"/>
              <a:t>vibrios</a:t>
            </a:r>
            <a:r>
              <a:rPr lang="en-US" dirty="0"/>
              <a:t>). </a:t>
            </a:r>
            <a:endParaRPr lang="en-US" dirty="0" smtClean="0"/>
          </a:p>
          <a:p>
            <a:pPr marL="82296" indent="0" algn="l">
              <a:buNone/>
            </a:pPr>
            <a:r>
              <a:rPr lang="en-US" dirty="0" err="1" smtClean="0"/>
              <a:t>Microabscesses</a:t>
            </a:r>
            <a:r>
              <a:rPr lang="en-US" dirty="0" smtClean="0"/>
              <a:t> in the wall of the large intestine and terminal </a:t>
            </a:r>
            <a:r>
              <a:rPr lang="en-US" dirty="0" err="1" smtClean="0"/>
              <a:t>ileumlead</a:t>
            </a:r>
            <a:r>
              <a:rPr lang="en-US" dirty="0" smtClean="0"/>
              <a:t> to necrosis of the mucous membrane </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fontScale="85000" lnSpcReduction="20000"/>
          </a:bodyPr>
          <a:lstStyle/>
          <a:p>
            <a:endParaRPr lang="en-US" dirty="0" smtClean="0"/>
          </a:p>
          <a:p>
            <a:pPr marL="82296" indent="0" algn="l">
              <a:buNone/>
            </a:pPr>
            <a:r>
              <a:rPr lang="en-US" dirty="0" smtClean="0"/>
              <a:t>More than 25 genera and 110 species or groups have been defined; however, the clinically significant </a:t>
            </a:r>
            <a:r>
              <a:rPr lang="en-US" dirty="0" err="1" smtClean="0"/>
              <a:t>Enterobacteriaceae</a:t>
            </a:r>
            <a:r>
              <a:rPr lang="en-US" dirty="0" smtClean="0"/>
              <a:t> comprise 20–25 species. They are gram-negative rods, either motile with </a:t>
            </a:r>
            <a:r>
              <a:rPr lang="en-US" dirty="0" err="1" smtClean="0"/>
              <a:t>peritrichous</a:t>
            </a:r>
            <a:r>
              <a:rPr lang="en-US" dirty="0" smtClean="0"/>
              <a:t> flagella or </a:t>
            </a:r>
            <a:r>
              <a:rPr lang="en-US" dirty="0" err="1" smtClean="0"/>
              <a:t>nonmotile</a:t>
            </a:r>
            <a:r>
              <a:rPr lang="en-US" dirty="0" smtClean="0"/>
              <a:t>; they grow on peptone or meat extract media without the addition of sodium chloride or other supplements; grow well on </a:t>
            </a:r>
            <a:r>
              <a:rPr lang="en-US" dirty="0" err="1" smtClean="0"/>
              <a:t>MacConkey's</a:t>
            </a:r>
            <a:r>
              <a:rPr lang="en-US" dirty="0" smtClean="0"/>
              <a:t> agar; grow aerobically and </a:t>
            </a:r>
            <a:r>
              <a:rPr lang="en-US" dirty="0" err="1" smtClean="0"/>
              <a:t>anaerobically</a:t>
            </a:r>
            <a:r>
              <a:rPr lang="en-US" dirty="0" smtClean="0"/>
              <a:t> (are facultative anaerobes); ferment rather than oxidize glucose, often with gas production; are </a:t>
            </a:r>
            <a:r>
              <a:rPr lang="en-US" dirty="0" err="1" smtClean="0"/>
              <a:t>catalase</a:t>
            </a:r>
            <a:r>
              <a:rPr lang="en-US" dirty="0" smtClean="0"/>
              <a:t>-positive, </a:t>
            </a:r>
            <a:r>
              <a:rPr lang="en-US" dirty="0" err="1" smtClean="0"/>
              <a:t>oxidase</a:t>
            </a:r>
            <a:r>
              <a:rPr lang="en-US" dirty="0" smtClean="0"/>
              <a:t>-negative, and reduce nitrate to nitrite; and have a 39–59% G + C DNA content</a:t>
            </a:r>
          </a:p>
          <a:p>
            <a:pPr marL="82296" indent="0" algn="l">
              <a:buNone/>
            </a:pPr>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Toxins</a:t>
            </a:r>
            <a:endParaRPr lang="en-US" dirty="0"/>
          </a:p>
        </p:txBody>
      </p:sp>
      <p:sp>
        <p:nvSpPr>
          <p:cNvPr id="3" name="Content Placeholder 2"/>
          <p:cNvSpPr>
            <a:spLocks noGrp="1"/>
          </p:cNvSpPr>
          <p:nvPr>
            <p:ph idx="1"/>
          </p:nvPr>
        </p:nvSpPr>
        <p:spPr>
          <a:xfrm>
            <a:off x="1187669" y="1676400"/>
            <a:ext cx="7924800" cy="4800600"/>
          </a:xfrm>
        </p:spPr>
        <p:txBody>
          <a:bodyPr/>
          <a:lstStyle/>
          <a:p>
            <a:pPr marL="82296" indent="0" algn="l">
              <a:buNone/>
            </a:pPr>
            <a:r>
              <a:rPr lang="en-US" dirty="0" err="1" smtClean="0"/>
              <a:t>Endotoxin</a:t>
            </a:r>
            <a:endParaRPr lang="en-US" dirty="0" smtClean="0"/>
          </a:p>
          <a:p>
            <a:pPr marL="82296" indent="0" algn="l">
              <a:buNone/>
            </a:pPr>
            <a:r>
              <a:rPr lang="en-US" dirty="0" smtClean="0"/>
              <a:t>Exotoxin </a:t>
            </a:r>
            <a:r>
              <a:rPr lang="en-US" i="1" dirty="0" err="1" smtClean="0"/>
              <a:t>Shigella</a:t>
            </a:r>
            <a:r>
              <a:rPr lang="en-US" i="1" dirty="0" smtClean="0"/>
              <a:t> </a:t>
            </a:r>
            <a:r>
              <a:rPr lang="en-US" i="1" dirty="0" err="1" smtClean="0"/>
              <a:t>dysenteriae</a:t>
            </a:r>
            <a:r>
              <a:rPr lang="en-US" i="1" dirty="0" smtClean="0"/>
              <a:t> </a:t>
            </a:r>
            <a:r>
              <a:rPr lang="en-US" dirty="0" smtClean="0"/>
              <a:t>produces a heat-labile exotoxin that affects both the gut and the central nervous system exotoxin also inhibits sugar and amino acid absorption in the small intestine</a:t>
            </a:r>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Clinical Findings</a:t>
            </a:r>
            <a:endParaRPr lang="en-US" dirty="0"/>
          </a:p>
        </p:txBody>
      </p:sp>
      <p:sp>
        <p:nvSpPr>
          <p:cNvPr id="3" name="Content Placeholder 2"/>
          <p:cNvSpPr>
            <a:spLocks noGrp="1"/>
          </p:cNvSpPr>
          <p:nvPr>
            <p:ph idx="1"/>
          </p:nvPr>
        </p:nvSpPr>
        <p:spPr>
          <a:xfrm>
            <a:off x="1066800" y="1447800"/>
            <a:ext cx="8077200" cy="5181600"/>
          </a:xfrm>
        </p:spPr>
        <p:txBody>
          <a:bodyPr>
            <a:normAutofit fontScale="77500" lnSpcReduction="20000"/>
          </a:bodyPr>
          <a:lstStyle/>
          <a:p>
            <a:pPr marL="82296" indent="0" algn="l">
              <a:buNone/>
            </a:pPr>
            <a:r>
              <a:rPr lang="en-US" dirty="0" smtClean="0"/>
              <a:t>After a short incubation period (1–2 days), there is a sudden onset of abdominal pain, fever, and watery diarrhea. The diarrhea has been attributed to an exotoxin acting in the small intestine . A day or so later, as the infection involves the ileum and colon, the number of stools increases; they are less liquid but often contain mucus and blood. Each bowel movement is accompanied by straining and </a:t>
            </a:r>
            <a:r>
              <a:rPr lang="en-US" dirty="0" err="1" smtClean="0"/>
              <a:t>tenesmus</a:t>
            </a:r>
            <a:r>
              <a:rPr lang="en-US" dirty="0" smtClean="0"/>
              <a:t> (rectal spasms), with resulting lower abdominal pain. In more than half of adult cases, fever and diarrhea subside spontaneously in 2–5 days. However, in children and the elderly, loss of water and electrolytes may lead to dehydration, acidosis, and even death. The illness due to </a:t>
            </a:r>
            <a:r>
              <a:rPr lang="en-US" dirty="0"/>
              <a:t>Upon recovery from the infection, most </a:t>
            </a:r>
            <a:r>
              <a:rPr lang="en-US" dirty="0" smtClean="0"/>
              <a:t>persons develop </a:t>
            </a:r>
            <a:r>
              <a:rPr lang="en-US" dirty="0"/>
              <a:t>circulating antibodies to </a:t>
            </a:r>
            <a:r>
              <a:rPr lang="en-US" dirty="0" err="1"/>
              <a:t>shigellae</a:t>
            </a:r>
            <a:r>
              <a:rPr lang="en-US" dirty="0"/>
              <a:t>, but these do</a:t>
            </a:r>
          </a:p>
          <a:p>
            <a:pPr marL="82296" indent="0" algn="l">
              <a:buNone/>
            </a:pPr>
            <a:r>
              <a:rPr lang="en-US" dirty="0"/>
              <a:t>not protect against </a:t>
            </a:r>
            <a:r>
              <a:rPr lang="en-US" dirty="0" err="1"/>
              <a:t>reinfection</a:t>
            </a:r>
            <a:r>
              <a:rPr lang="en-US" i="1" dirty="0" err="1" smtClean="0"/>
              <a:t>S</a:t>
            </a:r>
            <a:r>
              <a:rPr lang="en-US" i="1" dirty="0" smtClean="0"/>
              <a:t> </a:t>
            </a:r>
            <a:r>
              <a:rPr lang="en-US" i="1" dirty="0" err="1" smtClean="0"/>
              <a:t>dysenteriae</a:t>
            </a:r>
            <a:r>
              <a:rPr lang="en-US" dirty="0" smtClean="0"/>
              <a:t> may be particularly severe</a:t>
            </a:r>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Diagnostic Laboratory Tests</a:t>
            </a:r>
            <a:endParaRPr lang="en-US" dirty="0"/>
          </a:p>
        </p:txBody>
      </p:sp>
      <p:sp>
        <p:nvSpPr>
          <p:cNvPr id="3" name="Content Placeholder 2"/>
          <p:cNvSpPr>
            <a:spLocks noGrp="1"/>
          </p:cNvSpPr>
          <p:nvPr>
            <p:ph idx="1"/>
          </p:nvPr>
        </p:nvSpPr>
        <p:spPr/>
        <p:txBody>
          <a:bodyPr>
            <a:normAutofit fontScale="70000" lnSpcReduction="20000"/>
          </a:bodyPr>
          <a:lstStyle/>
          <a:p>
            <a:pPr marL="82296" indent="0" algn="l">
              <a:buNone/>
            </a:pPr>
            <a:r>
              <a:rPr lang="en-US" b="1" dirty="0" smtClean="0"/>
              <a:t>A-Specimen</a:t>
            </a:r>
            <a:r>
              <a:rPr lang="en-US" dirty="0" smtClean="0"/>
              <a:t>s</a:t>
            </a:r>
          </a:p>
          <a:p>
            <a:pPr marL="82296" indent="0" algn="l">
              <a:buNone/>
            </a:pPr>
            <a:r>
              <a:rPr lang="en-US" dirty="0" smtClean="0"/>
              <a:t>Specimens include fresh stool, mucus flecks, and rectal swabs for culture. Large numbers of fecal leukocytes and some red blood cells often are seen microscopically. Serum specimens, if desired, must be taken 10 days apart to demonstrate a rise in titer of agglutinating antibodies.</a:t>
            </a:r>
          </a:p>
          <a:p>
            <a:pPr marL="82296" indent="0" algn="l">
              <a:buNone/>
            </a:pPr>
            <a:r>
              <a:rPr lang="en-US" b="1" dirty="0" smtClean="0"/>
              <a:t>B-Culture</a:t>
            </a:r>
          </a:p>
          <a:p>
            <a:pPr marL="82296" indent="0" algn="l">
              <a:buNone/>
            </a:pPr>
            <a:r>
              <a:rPr lang="en-US" dirty="0" smtClean="0"/>
              <a:t>The materials are streaked on differential media (</a:t>
            </a:r>
            <a:r>
              <a:rPr lang="en-US" dirty="0" err="1" smtClean="0"/>
              <a:t>eg</a:t>
            </a:r>
            <a:r>
              <a:rPr lang="en-US" dirty="0" smtClean="0"/>
              <a:t>, </a:t>
            </a:r>
            <a:r>
              <a:rPr lang="en-US" dirty="0" err="1" smtClean="0"/>
              <a:t>MacConkey's</a:t>
            </a:r>
            <a:r>
              <a:rPr lang="en-US" dirty="0" smtClean="0"/>
              <a:t> or EMB agar) and on selective media (</a:t>
            </a:r>
            <a:r>
              <a:rPr lang="en-US" dirty="0" err="1" smtClean="0"/>
              <a:t>Hektoen</a:t>
            </a:r>
            <a:r>
              <a:rPr lang="en-US" dirty="0" smtClean="0"/>
              <a:t> enteric agar or salmonella-</a:t>
            </a:r>
            <a:r>
              <a:rPr lang="en-US" dirty="0" err="1" smtClean="0"/>
              <a:t>shigella</a:t>
            </a:r>
            <a:r>
              <a:rPr lang="en-US" dirty="0" smtClean="0"/>
              <a:t> agar), which suppress other </a:t>
            </a:r>
            <a:r>
              <a:rPr lang="en-US" dirty="0" err="1" smtClean="0"/>
              <a:t>Enterobacteriaceae</a:t>
            </a:r>
            <a:r>
              <a:rPr lang="en-US" dirty="0" smtClean="0"/>
              <a:t> and gram-positive organisms. Colorless (lactose-negative) colonies are inoculated into triple sugar iron agar. Organisms that fail to produce H</a:t>
            </a:r>
            <a:r>
              <a:rPr lang="en-US" baseline="-25000" dirty="0" smtClean="0"/>
              <a:t>2</a:t>
            </a:r>
            <a:r>
              <a:rPr lang="en-US" dirty="0" smtClean="0"/>
              <a:t>S, that produce acid but not gas in the butt and an alkaline slant in triple sugar iron agar medium, and that are </a:t>
            </a:r>
            <a:r>
              <a:rPr lang="en-US" dirty="0" err="1" smtClean="0"/>
              <a:t>nonmotile</a:t>
            </a:r>
            <a:r>
              <a:rPr lang="en-US" dirty="0" smtClean="0"/>
              <a:t> should be subjected to slide agglutination by specific </a:t>
            </a:r>
            <a:r>
              <a:rPr lang="en-US" dirty="0" err="1" smtClean="0"/>
              <a:t>shigella</a:t>
            </a:r>
            <a:r>
              <a:rPr lang="en-US" dirty="0" smtClean="0"/>
              <a:t> </a:t>
            </a:r>
            <a:r>
              <a:rPr lang="en-US" dirty="0" err="1" smtClean="0"/>
              <a:t>antisera</a:t>
            </a:r>
            <a:endParaRPr lang="en-US" dirty="0" smtClean="0"/>
          </a:p>
          <a:p>
            <a:pPr marL="82296" indent="0" algn="l">
              <a:buNone/>
            </a:pPr>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447800" y="762000"/>
            <a:ext cx="7498080" cy="4800600"/>
          </a:xfrm>
        </p:spPr>
        <p:txBody>
          <a:bodyPr>
            <a:normAutofit fontScale="92500" lnSpcReduction="20000"/>
          </a:bodyPr>
          <a:lstStyle/>
          <a:p>
            <a:pPr marL="82296" indent="0" algn="l">
              <a:buNone/>
            </a:pPr>
            <a:r>
              <a:rPr lang="en-US" b="1" dirty="0"/>
              <a:t>C. Serology</a:t>
            </a:r>
          </a:p>
          <a:p>
            <a:pPr marL="82296" indent="0" algn="l">
              <a:buNone/>
            </a:pPr>
            <a:r>
              <a:rPr lang="en-US" dirty="0"/>
              <a:t>Healthy persons often have agglutinins against several </a:t>
            </a:r>
            <a:r>
              <a:rPr lang="en-US" dirty="0" err="1" smtClean="0"/>
              <a:t>Shigella</a:t>
            </a:r>
            <a:r>
              <a:rPr lang="en-US" dirty="0" smtClean="0"/>
              <a:t> species</a:t>
            </a:r>
            <a:r>
              <a:rPr lang="en-US" dirty="0"/>
              <a:t>. However, serial determinations of </a:t>
            </a:r>
            <a:r>
              <a:rPr lang="en-US" dirty="0" smtClean="0"/>
              <a:t>antibody titers </a:t>
            </a:r>
            <a:r>
              <a:rPr lang="en-US" dirty="0"/>
              <a:t>may show a rise in specific antibody. Serology is </a:t>
            </a:r>
            <a:r>
              <a:rPr lang="en-US" dirty="0" smtClean="0"/>
              <a:t>not used </a:t>
            </a:r>
            <a:r>
              <a:rPr lang="en-US" dirty="0"/>
              <a:t>to diagnose </a:t>
            </a:r>
            <a:r>
              <a:rPr lang="en-US" dirty="0" err="1"/>
              <a:t>Shigella</a:t>
            </a:r>
            <a:r>
              <a:rPr lang="en-US" dirty="0"/>
              <a:t> infections.</a:t>
            </a:r>
          </a:p>
          <a:p>
            <a:pPr marL="82296" indent="0" algn="l">
              <a:buNone/>
            </a:pPr>
            <a:r>
              <a:rPr lang="en-US" b="1" dirty="0"/>
              <a:t>D. Nucleic Acid Amplification Tests</a:t>
            </a:r>
          </a:p>
          <a:p>
            <a:pPr marL="82296" indent="0" algn="l">
              <a:buNone/>
            </a:pPr>
            <a:r>
              <a:rPr lang="en-US" dirty="0"/>
              <a:t>There are several commercial NAATs that directly detect </a:t>
            </a:r>
            <a:r>
              <a:rPr lang="en-US" dirty="0" err="1" smtClean="0"/>
              <a:t>shigellaein</a:t>
            </a:r>
            <a:r>
              <a:rPr lang="en-US" dirty="0" smtClean="0"/>
              <a:t> </a:t>
            </a:r>
            <a:r>
              <a:rPr lang="en-US" dirty="0"/>
              <a:t>fecal samples along with some of the other </a:t>
            </a:r>
            <a:r>
              <a:rPr lang="en-US" dirty="0" smtClean="0"/>
              <a:t>major</a:t>
            </a:r>
            <a:endParaRPr lang="en-US" dirty="0"/>
          </a:p>
          <a:p>
            <a:pPr marL="82296" indent="0" algn="l">
              <a:buNone/>
            </a:pPr>
            <a:r>
              <a:rPr lang="en-US" dirty="0"/>
              <a:t>enteric pathogens.</a:t>
            </a:r>
            <a:endParaRPr lang="ar-IQ" dirty="0"/>
          </a:p>
        </p:txBody>
      </p:sp>
    </p:spTree>
    <p:extLst>
      <p:ext uri="{BB962C8B-B14F-4D97-AF65-F5344CB8AC3E}">
        <p14:creationId xmlns:p14="http://schemas.microsoft.com/office/powerpoint/2010/main" val="11524543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Epidemiology, Prevention, &amp; Control</a:t>
            </a:r>
            <a:endParaRPr lang="en-US" dirty="0"/>
          </a:p>
        </p:txBody>
      </p:sp>
      <p:sp>
        <p:nvSpPr>
          <p:cNvPr id="3" name="Content Placeholder 2"/>
          <p:cNvSpPr>
            <a:spLocks noGrp="1"/>
          </p:cNvSpPr>
          <p:nvPr>
            <p:ph idx="1"/>
          </p:nvPr>
        </p:nvSpPr>
        <p:spPr/>
        <p:txBody>
          <a:bodyPr>
            <a:normAutofit fontScale="77500" lnSpcReduction="20000"/>
          </a:bodyPr>
          <a:lstStyle/>
          <a:p>
            <a:pPr marL="82296" indent="0" algn="l">
              <a:buNone/>
            </a:pPr>
            <a:r>
              <a:rPr lang="en-US" dirty="0" err="1" smtClean="0"/>
              <a:t>Shigellae</a:t>
            </a:r>
            <a:r>
              <a:rPr lang="en-US" dirty="0" smtClean="0"/>
              <a:t> are transmitted by "food, fingers, feces, and flies" from person to person. Most cases of </a:t>
            </a:r>
            <a:r>
              <a:rPr lang="en-US" dirty="0" err="1" smtClean="0"/>
              <a:t>shigella</a:t>
            </a:r>
            <a:r>
              <a:rPr lang="en-US" dirty="0" smtClean="0"/>
              <a:t> infection occur in children under 10 years of age. </a:t>
            </a:r>
            <a:r>
              <a:rPr lang="en-US" i="1" dirty="0" smtClean="0"/>
              <a:t>S </a:t>
            </a:r>
            <a:r>
              <a:rPr lang="en-US" i="1" dirty="0" err="1" smtClean="0"/>
              <a:t>dysenteriae</a:t>
            </a:r>
            <a:r>
              <a:rPr lang="en-US" dirty="0" smtClean="0"/>
              <a:t> can spread widely. Mass chemoprophylaxis for limited periods of time (</a:t>
            </a:r>
            <a:r>
              <a:rPr lang="en-US" dirty="0" err="1" smtClean="0"/>
              <a:t>eg</a:t>
            </a:r>
            <a:r>
              <a:rPr lang="en-US" dirty="0" smtClean="0"/>
              <a:t>, in military personnel) has been tried, but resistant strains of </a:t>
            </a:r>
            <a:r>
              <a:rPr lang="en-US" dirty="0" err="1" smtClean="0"/>
              <a:t>shigellae</a:t>
            </a:r>
            <a:r>
              <a:rPr lang="en-US" dirty="0" smtClean="0"/>
              <a:t> tend to emerge rapidly. Since humans are the main recognized host of pathogenic </a:t>
            </a:r>
            <a:r>
              <a:rPr lang="en-US" dirty="0" err="1" smtClean="0"/>
              <a:t>shigellae</a:t>
            </a:r>
            <a:r>
              <a:rPr lang="en-US" dirty="0" smtClean="0"/>
              <a:t>, control efforts must be directed at eliminating the organisms from this reservoir by (1) sanitary control of water, food, and milk; sewage disposal; and fly control; (2) isolation of patients and disinfection of excreta; (3) detection of subclinical cases and carriers, particularly food handlers; and (4) antibiotic treatment of infected individuals</a:t>
            </a:r>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Treatment</a:t>
            </a:r>
            <a:endParaRPr lang="en-US" dirty="0"/>
          </a:p>
        </p:txBody>
      </p:sp>
      <p:sp>
        <p:nvSpPr>
          <p:cNvPr id="3" name="Content Placeholder 2"/>
          <p:cNvSpPr>
            <a:spLocks noGrp="1"/>
          </p:cNvSpPr>
          <p:nvPr>
            <p:ph idx="1"/>
          </p:nvPr>
        </p:nvSpPr>
        <p:spPr/>
        <p:txBody>
          <a:bodyPr/>
          <a:lstStyle/>
          <a:p>
            <a:r>
              <a:rPr lang="en-US" dirty="0" smtClean="0"/>
              <a:t>Ciprofloxacin, </a:t>
            </a:r>
            <a:r>
              <a:rPr lang="en-US" dirty="0" err="1" smtClean="0"/>
              <a:t>ampicillin</a:t>
            </a:r>
            <a:r>
              <a:rPr lang="en-US" dirty="0" smtClean="0"/>
              <a:t>, </a:t>
            </a:r>
            <a:r>
              <a:rPr lang="en-US" dirty="0" err="1" smtClean="0"/>
              <a:t>doxycycline</a:t>
            </a:r>
            <a:r>
              <a:rPr lang="en-US" dirty="0" smtClean="0"/>
              <a:t>, and </a:t>
            </a:r>
            <a:r>
              <a:rPr lang="en-US" dirty="0" err="1" smtClean="0"/>
              <a:t>trimethoprim-sulfamethoxazole</a:t>
            </a:r>
            <a:r>
              <a:rPr lang="en-US" dirty="0" smtClean="0"/>
              <a:t> are most commonly inhibitory for </a:t>
            </a:r>
            <a:r>
              <a:rPr lang="en-US" dirty="0" err="1" smtClean="0"/>
              <a:t>shigella</a:t>
            </a:r>
            <a:r>
              <a:rPr lang="en-US" dirty="0" smtClean="0"/>
              <a:t> isolates </a:t>
            </a:r>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Salmonella</a:t>
            </a:r>
            <a:endParaRPr lang="en-US" dirty="0"/>
          </a:p>
        </p:txBody>
      </p:sp>
      <p:sp>
        <p:nvSpPr>
          <p:cNvPr id="3" name="Content Placeholder 2"/>
          <p:cNvSpPr>
            <a:spLocks noGrp="1"/>
          </p:cNvSpPr>
          <p:nvPr>
            <p:ph idx="1"/>
          </p:nvPr>
        </p:nvSpPr>
        <p:spPr/>
        <p:txBody>
          <a:bodyPr/>
          <a:lstStyle/>
          <a:p>
            <a:pPr marL="82296" indent="0" algn="l">
              <a:buNone/>
            </a:pPr>
            <a:r>
              <a:rPr lang="en-US" dirty="0" smtClean="0"/>
              <a:t>Salmonellae are often pathogenic for humans or animals when acquired by the oral route. They are transmitted from animals and animal products to humans, where they cause enteritis, systemic infection, and enteric fever.</a:t>
            </a:r>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Morphology &amp; Identification</a:t>
            </a:r>
            <a:endParaRPr lang="en-US" dirty="0"/>
          </a:p>
        </p:txBody>
      </p:sp>
      <p:sp>
        <p:nvSpPr>
          <p:cNvPr id="3" name="Content Placeholder 2"/>
          <p:cNvSpPr>
            <a:spLocks noGrp="1"/>
          </p:cNvSpPr>
          <p:nvPr>
            <p:ph idx="1"/>
          </p:nvPr>
        </p:nvSpPr>
        <p:spPr>
          <a:xfrm>
            <a:off x="1066800" y="1447800"/>
            <a:ext cx="8077200" cy="4800600"/>
          </a:xfrm>
        </p:spPr>
        <p:txBody>
          <a:bodyPr/>
          <a:lstStyle/>
          <a:p>
            <a:pPr marL="82296" indent="0" algn="l">
              <a:buNone/>
            </a:pPr>
            <a:r>
              <a:rPr lang="en-US" dirty="0" smtClean="0"/>
              <a:t>Salmonellae vary in length. Most isolates are motile with </a:t>
            </a:r>
            <a:r>
              <a:rPr lang="en-US" dirty="0" err="1" smtClean="0"/>
              <a:t>peritrichous</a:t>
            </a:r>
            <a:r>
              <a:rPr lang="en-US" dirty="0" smtClean="0"/>
              <a:t> </a:t>
            </a:r>
            <a:r>
              <a:rPr lang="en-US" dirty="0" err="1" smtClean="0"/>
              <a:t>flagella.Salmonellae</a:t>
            </a:r>
            <a:r>
              <a:rPr lang="en-US" dirty="0" smtClean="0"/>
              <a:t> grow readily on simple media, but they almost never ferment lactose or sucrose They form  acid and some times gas from glucose and mannose They usually produce H</a:t>
            </a:r>
            <a:r>
              <a:rPr lang="en-US" baseline="-25000" dirty="0" smtClean="0"/>
              <a:t>2</a:t>
            </a:r>
            <a:r>
              <a:rPr lang="en-US" dirty="0" smtClean="0"/>
              <a:t>S.</a:t>
            </a:r>
            <a:endParaRPr lang="en-US"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Classification</a:t>
            </a:r>
            <a:endParaRPr lang="en-US" dirty="0"/>
          </a:p>
        </p:txBody>
      </p:sp>
      <p:sp>
        <p:nvSpPr>
          <p:cNvPr id="3" name="Content Placeholder 2"/>
          <p:cNvSpPr>
            <a:spLocks noGrp="1"/>
          </p:cNvSpPr>
          <p:nvPr>
            <p:ph idx="1"/>
          </p:nvPr>
        </p:nvSpPr>
        <p:spPr/>
        <p:txBody>
          <a:bodyPr>
            <a:normAutofit fontScale="92500" lnSpcReduction="20000"/>
          </a:bodyPr>
          <a:lstStyle/>
          <a:p>
            <a:pPr marL="82296" indent="0" algn="l">
              <a:buNone/>
            </a:pPr>
            <a:r>
              <a:rPr lang="en-US" dirty="0" smtClean="0"/>
              <a:t>There are more than 2500 serotypes of salmonellae, Four serotypes of salmonellae that cause enteric fever can be identified in the clinical laboratory by biochemical and serologic tests. These serotypes should be routinely identified because of their clinical significance. They are as follows:</a:t>
            </a:r>
          </a:p>
          <a:p>
            <a:pPr marL="82296" indent="0" algn="l">
              <a:buNone/>
            </a:pPr>
            <a:r>
              <a:rPr lang="en-US" dirty="0" smtClean="0"/>
              <a:t> </a:t>
            </a:r>
            <a:r>
              <a:rPr lang="en-US" i="1" dirty="0" smtClean="0"/>
              <a:t>Salmonella</a:t>
            </a:r>
            <a:r>
              <a:rPr lang="en-US" dirty="0" smtClean="0"/>
              <a:t> </a:t>
            </a:r>
            <a:r>
              <a:rPr lang="en-US" dirty="0" err="1" smtClean="0"/>
              <a:t>Paratyphi</a:t>
            </a:r>
            <a:r>
              <a:rPr lang="en-US" dirty="0" smtClean="0"/>
              <a:t> A (</a:t>
            </a:r>
            <a:r>
              <a:rPr lang="en-US" dirty="0" err="1" smtClean="0"/>
              <a:t>serogroup</a:t>
            </a:r>
            <a:r>
              <a:rPr lang="en-US" dirty="0" smtClean="0"/>
              <a:t> A), </a:t>
            </a:r>
          </a:p>
          <a:p>
            <a:pPr marL="82296" indent="0" algn="l">
              <a:buNone/>
            </a:pPr>
            <a:r>
              <a:rPr lang="en-US" i="1" dirty="0" smtClean="0"/>
              <a:t>Salmonella</a:t>
            </a:r>
            <a:r>
              <a:rPr lang="en-US" dirty="0" smtClean="0"/>
              <a:t> </a:t>
            </a:r>
            <a:r>
              <a:rPr lang="en-US" dirty="0" err="1" smtClean="0"/>
              <a:t>Paratyphi</a:t>
            </a:r>
            <a:r>
              <a:rPr lang="en-US" dirty="0" smtClean="0"/>
              <a:t> B (</a:t>
            </a:r>
            <a:r>
              <a:rPr lang="en-US" dirty="0" err="1" smtClean="0"/>
              <a:t>serogroup</a:t>
            </a:r>
            <a:r>
              <a:rPr lang="en-US" dirty="0" smtClean="0"/>
              <a:t> B),</a:t>
            </a:r>
          </a:p>
          <a:p>
            <a:pPr marL="82296" indent="0" algn="l">
              <a:buNone/>
            </a:pPr>
            <a:r>
              <a:rPr lang="en-US" dirty="0" smtClean="0"/>
              <a:t> </a:t>
            </a:r>
            <a:r>
              <a:rPr lang="en-US" i="1" dirty="0" smtClean="0"/>
              <a:t>Salmonella</a:t>
            </a:r>
            <a:r>
              <a:rPr lang="en-US" dirty="0" smtClean="0"/>
              <a:t> </a:t>
            </a:r>
            <a:r>
              <a:rPr lang="en-US" dirty="0" err="1" smtClean="0"/>
              <a:t>Choleraesuis</a:t>
            </a:r>
            <a:r>
              <a:rPr lang="en-US" dirty="0" smtClean="0"/>
              <a:t> (</a:t>
            </a:r>
            <a:r>
              <a:rPr lang="en-US" dirty="0" err="1" smtClean="0"/>
              <a:t>serogroup</a:t>
            </a:r>
            <a:r>
              <a:rPr lang="en-US" dirty="0" smtClean="0"/>
              <a:t> C1), </a:t>
            </a:r>
          </a:p>
          <a:p>
            <a:pPr marL="82296" indent="0" algn="l">
              <a:buNone/>
            </a:pPr>
            <a:r>
              <a:rPr lang="en-US" dirty="0" smtClean="0"/>
              <a:t> </a:t>
            </a:r>
            <a:r>
              <a:rPr lang="en-US" i="1" dirty="0" smtClean="0"/>
              <a:t>Salmonella</a:t>
            </a:r>
            <a:r>
              <a:rPr lang="en-US" dirty="0" smtClean="0"/>
              <a:t> </a:t>
            </a:r>
            <a:r>
              <a:rPr lang="en-US" dirty="0" err="1" smtClean="0"/>
              <a:t>Typhi</a:t>
            </a:r>
            <a:r>
              <a:rPr lang="en-US" dirty="0" smtClean="0"/>
              <a:t> (</a:t>
            </a:r>
            <a:r>
              <a:rPr lang="en-US" dirty="0" err="1" smtClean="0"/>
              <a:t>serogroup</a:t>
            </a:r>
            <a:r>
              <a:rPr lang="en-US" dirty="0" smtClean="0"/>
              <a:t> D). </a:t>
            </a:r>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Pathogenesis</a:t>
            </a:r>
            <a:endParaRPr lang="en-US" dirty="0"/>
          </a:p>
        </p:txBody>
      </p:sp>
      <p:sp>
        <p:nvSpPr>
          <p:cNvPr id="3" name="Content Placeholder 2"/>
          <p:cNvSpPr>
            <a:spLocks noGrp="1"/>
          </p:cNvSpPr>
          <p:nvPr>
            <p:ph idx="1"/>
          </p:nvPr>
        </p:nvSpPr>
        <p:spPr/>
        <p:txBody>
          <a:bodyPr>
            <a:normAutofit fontScale="77500" lnSpcReduction="20000"/>
          </a:bodyPr>
          <a:lstStyle/>
          <a:p>
            <a:pPr marL="82296" indent="0" algn="l">
              <a:buNone/>
            </a:pPr>
            <a:r>
              <a:rPr lang="en-US" i="1" dirty="0" smtClean="0"/>
              <a:t>Salmonella</a:t>
            </a:r>
            <a:r>
              <a:rPr lang="en-US" dirty="0" smtClean="0"/>
              <a:t> </a:t>
            </a:r>
            <a:r>
              <a:rPr lang="en-US" dirty="0" err="1" smtClean="0"/>
              <a:t>Typhi</a:t>
            </a:r>
            <a:r>
              <a:rPr lang="en-US" dirty="0" smtClean="0"/>
              <a:t>, </a:t>
            </a:r>
            <a:r>
              <a:rPr lang="en-US" i="1" dirty="0" smtClean="0"/>
              <a:t>Salmonella</a:t>
            </a:r>
            <a:r>
              <a:rPr lang="en-US" dirty="0" smtClean="0"/>
              <a:t> </a:t>
            </a:r>
            <a:r>
              <a:rPr lang="en-US" dirty="0" err="1" smtClean="0"/>
              <a:t>Choleraesuis</a:t>
            </a:r>
            <a:r>
              <a:rPr lang="en-US" dirty="0" smtClean="0"/>
              <a:t>, and perhaps </a:t>
            </a:r>
            <a:r>
              <a:rPr lang="en-US" i="1" dirty="0" smtClean="0"/>
              <a:t>Salmonella</a:t>
            </a:r>
            <a:r>
              <a:rPr lang="en-US" dirty="0" smtClean="0"/>
              <a:t> </a:t>
            </a:r>
            <a:r>
              <a:rPr lang="en-US" dirty="0" err="1" smtClean="0"/>
              <a:t>Paratyphi</a:t>
            </a:r>
            <a:r>
              <a:rPr lang="en-US" dirty="0" smtClean="0"/>
              <a:t> A and </a:t>
            </a:r>
            <a:r>
              <a:rPr lang="en-US" i="1" dirty="0" smtClean="0"/>
              <a:t>Salmonella</a:t>
            </a:r>
            <a:r>
              <a:rPr lang="en-US" dirty="0" smtClean="0"/>
              <a:t> </a:t>
            </a:r>
            <a:r>
              <a:rPr lang="en-US" dirty="0" err="1" smtClean="0"/>
              <a:t>Paratyphi</a:t>
            </a:r>
            <a:r>
              <a:rPr lang="en-US" dirty="0" smtClean="0"/>
              <a:t> B are primarily infective for humans, and infection with these organisms implies acquisition from a human source., are chiefly pathogenic in animals that constitute the reservoir for human infection: poultry, pigs, rodents, cattle, pets, and many others.</a:t>
            </a:r>
          </a:p>
          <a:p>
            <a:pPr marL="82296" indent="0" algn="l">
              <a:buNone/>
            </a:pPr>
            <a:r>
              <a:rPr lang="en-US" dirty="0" smtClean="0"/>
              <a:t>The organisms almost always enter via the oral route, usually with contaminated food or drink. The mean infective dose to produce clinical or subclinical infection in humans is 10</a:t>
            </a:r>
            <a:r>
              <a:rPr lang="en-US" baseline="30000" dirty="0" smtClean="0"/>
              <a:t>5</a:t>
            </a:r>
            <a:r>
              <a:rPr lang="en-US" dirty="0" smtClean="0"/>
              <a:t>–10</a:t>
            </a:r>
            <a:r>
              <a:rPr lang="en-US" baseline="30000" dirty="0" smtClean="0"/>
              <a:t>8</a:t>
            </a:r>
            <a:r>
              <a:rPr lang="en-US" dirty="0" smtClean="0"/>
              <a:t> salmonellae (but perhaps as few as 10</a:t>
            </a:r>
            <a:r>
              <a:rPr lang="en-US" baseline="30000" dirty="0" smtClean="0"/>
              <a:t>3</a:t>
            </a:r>
            <a:r>
              <a:rPr lang="en-US" dirty="0" smtClean="0"/>
              <a:t> </a:t>
            </a:r>
            <a:r>
              <a:rPr lang="en-US" i="1" dirty="0" smtClean="0"/>
              <a:t>Salmonella</a:t>
            </a:r>
            <a:r>
              <a:rPr lang="en-US" dirty="0" smtClean="0"/>
              <a:t> </a:t>
            </a:r>
            <a:r>
              <a:rPr lang="en-US" dirty="0" err="1" smtClean="0"/>
              <a:t>Typhi</a:t>
            </a:r>
            <a:r>
              <a:rPr lang="en-US" dirty="0" smtClean="0"/>
              <a:t> organisms). Among the host factors that contribute to resistance to salmonella infection are gastric acidity, normal intestinal </a:t>
            </a:r>
            <a:r>
              <a:rPr lang="en-US" dirty="0" err="1" smtClean="0"/>
              <a:t>microbiota</a:t>
            </a:r>
            <a:r>
              <a:rPr lang="en-US" dirty="0"/>
              <a:t>,  , </a:t>
            </a:r>
            <a:r>
              <a:rPr lang="en-US" dirty="0" smtClean="0"/>
              <a:t>and local intestinal immunity</a:t>
            </a:r>
          </a:p>
          <a:p>
            <a:pPr marL="82296" indent="0" algn="l">
              <a:buNone/>
            </a:pP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Morphology &amp; Identification</a:t>
            </a:r>
            <a:br>
              <a:rPr lang="en-US" dirty="0" smtClean="0"/>
            </a:br>
            <a:r>
              <a:rPr lang="en-US" dirty="0" smtClean="0"/>
              <a:t>Typical Organisms</a:t>
            </a:r>
            <a:endParaRPr lang="en-US" dirty="0"/>
          </a:p>
        </p:txBody>
      </p:sp>
      <p:sp>
        <p:nvSpPr>
          <p:cNvPr id="3" name="Content Placeholder 2"/>
          <p:cNvSpPr>
            <a:spLocks noGrp="1"/>
          </p:cNvSpPr>
          <p:nvPr>
            <p:ph idx="1"/>
          </p:nvPr>
        </p:nvSpPr>
        <p:spPr/>
        <p:txBody>
          <a:bodyPr/>
          <a:lstStyle/>
          <a:p>
            <a:endParaRPr lang="en-US" dirty="0" smtClean="0"/>
          </a:p>
          <a:p>
            <a:pPr marL="82296" indent="0" algn="l">
              <a:buNone/>
            </a:pPr>
            <a:r>
              <a:rPr lang="en-US" dirty="0" smtClean="0"/>
              <a:t>The </a:t>
            </a:r>
            <a:r>
              <a:rPr lang="en-US" dirty="0" err="1" smtClean="0"/>
              <a:t>Enterobacteriaceae</a:t>
            </a:r>
            <a:r>
              <a:rPr lang="en-US" dirty="0" smtClean="0"/>
              <a:t> are short gram-negative rods. Typical morphology is seen in growth on solid media in vitro, but morphology is highly variable in clinical specimens. Capsules are large and regular in </a:t>
            </a:r>
            <a:r>
              <a:rPr lang="en-US" dirty="0" err="1" smtClean="0"/>
              <a:t>klebsiella</a:t>
            </a:r>
            <a:r>
              <a:rPr lang="en-US" dirty="0" smtClean="0"/>
              <a:t>, less so in </a:t>
            </a:r>
            <a:r>
              <a:rPr lang="en-US" dirty="0" err="1" smtClean="0"/>
              <a:t>enterobacter</a:t>
            </a:r>
            <a:r>
              <a:rPr lang="en-US" dirty="0" smtClean="0"/>
              <a:t>, and uncommon in the other species</a:t>
            </a:r>
            <a:endParaRPr lang="en-US"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762000"/>
            <a:ext cx="8153400" cy="5791200"/>
          </a:xfrm>
        </p:spPr>
        <p:txBody>
          <a:bodyPr>
            <a:normAutofit fontScale="70000" lnSpcReduction="20000"/>
          </a:bodyPr>
          <a:lstStyle/>
          <a:p>
            <a:pPr marL="82296" indent="0" algn="l">
              <a:buNone/>
            </a:pPr>
            <a:r>
              <a:rPr lang="en-US" dirty="0" smtClean="0"/>
              <a:t>Salmonellae produce three main types of disease in humans, </a:t>
            </a:r>
          </a:p>
          <a:p>
            <a:pPr marL="82296" indent="0" algn="l">
              <a:buNone/>
            </a:pPr>
            <a:r>
              <a:rPr lang="en-US" sz="3600" b="1" dirty="0" smtClean="0"/>
              <a:t>1-The "Enteric Fevers" (Typhoid Fever</a:t>
            </a:r>
            <a:r>
              <a:rPr lang="en-US" sz="3600" dirty="0" smtClean="0"/>
              <a:t>) </a:t>
            </a:r>
            <a:r>
              <a:rPr lang="en-US" dirty="0" smtClean="0"/>
              <a:t>This syndrome </a:t>
            </a:r>
            <a:r>
              <a:rPr lang="en-US" dirty="0"/>
              <a:t>is produced by only a few of the </a:t>
            </a:r>
            <a:r>
              <a:rPr lang="en-US" dirty="0" smtClean="0"/>
              <a:t>salmonellae, of </a:t>
            </a:r>
            <a:r>
              <a:rPr lang="en-US" dirty="0"/>
              <a:t>which S serotype </a:t>
            </a:r>
            <a:r>
              <a:rPr lang="en-US" dirty="0" err="1"/>
              <a:t>Typhi</a:t>
            </a:r>
            <a:r>
              <a:rPr lang="en-US" dirty="0"/>
              <a:t> (typhoid fever) is the </a:t>
            </a:r>
            <a:r>
              <a:rPr lang="en-US" dirty="0" smtClean="0"/>
              <a:t>most </a:t>
            </a:r>
            <a:r>
              <a:rPr lang="en-US" dirty="0" err="1" smtClean="0"/>
              <a:t>important.The</a:t>
            </a:r>
            <a:r>
              <a:rPr lang="en-US" dirty="0" smtClean="0"/>
              <a:t> </a:t>
            </a:r>
            <a:r>
              <a:rPr lang="en-US" dirty="0"/>
              <a:t>ingested salmonellae reach the small intestine, </a:t>
            </a:r>
            <a:r>
              <a:rPr lang="en-US" dirty="0" smtClean="0"/>
              <a:t>from which </a:t>
            </a:r>
            <a:r>
              <a:rPr lang="en-US" dirty="0"/>
              <a:t>they enter the </a:t>
            </a:r>
            <a:r>
              <a:rPr lang="en-US" dirty="0" err="1"/>
              <a:t>lymphatics</a:t>
            </a:r>
            <a:r>
              <a:rPr lang="en-US" dirty="0"/>
              <a:t> and then the </a:t>
            </a:r>
            <a:r>
              <a:rPr lang="en-US" dirty="0" smtClean="0"/>
              <a:t>bloodstream. They </a:t>
            </a:r>
            <a:r>
              <a:rPr lang="en-US" dirty="0"/>
              <a:t>are carried by the blood to many organs, including </a:t>
            </a:r>
            <a:r>
              <a:rPr lang="en-US" dirty="0" smtClean="0"/>
              <a:t>the intestine</a:t>
            </a:r>
            <a:r>
              <a:rPr lang="en-US" dirty="0"/>
              <a:t>. The organisms multiply in intestinal lymphoid </a:t>
            </a:r>
            <a:r>
              <a:rPr lang="en-US" dirty="0" smtClean="0"/>
              <a:t>tissue and </a:t>
            </a:r>
            <a:r>
              <a:rPr lang="en-US" dirty="0"/>
              <a:t>are excreted in </a:t>
            </a:r>
            <a:r>
              <a:rPr lang="en-US" dirty="0" smtClean="0"/>
              <a:t>stools. After an incubation period of 10–14 days, fever, malaise headache</a:t>
            </a:r>
            <a:r>
              <a:rPr lang="en-US" dirty="0"/>
              <a:t>, constipation, </a:t>
            </a:r>
            <a:r>
              <a:rPr lang="en-US" dirty="0" err="1"/>
              <a:t>bradycardia</a:t>
            </a:r>
            <a:r>
              <a:rPr lang="en-US" dirty="0"/>
              <a:t>, and myalgia occur. </a:t>
            </a:r>
            <a:r>
              <a:rPr lang="en-US" dirty="0" smtClean="0"/>
              <a:t>The fever </a:t>
            </a:r>
            <a:r>
              <a:rPr lang="en-US" dirty="0"/>
              <a:t>rises to a high plateau, and the spleen and liver </a:t>
            </a:r>
            <a:r>
              <a:rPr lang="en-US" dirty="0" smtClean="0"/>
              <a:t>become </a:t>
            </a:r>
            <a:r>
              <a:rPr lang="en-US" dirty="0" smtClean="0"/>
              <a:t>enlarged. </a:t>
            </a:r>
            <a:r>
              <a:rPr lang="en-US" dirty="0"/>
              <a:t>The white blood cell </a:t>
            </a:r>
            <a:r>
              <a:rPr lang="en-US" dirty="0" smtClean="0"/>
              <a:t>count is </a:t>
            </a:r>
            <a:r>
              <a:rPr lang="en-US" dirty="0"/>
              <a:t>normal or low. In the </a:t>
            </a:r>
            <a:r>
              <a:rPr lang="en-US" dirty="0" err="1"/>
              <a:t>preantibiotic</a:t>
            </a:r>
            <a:r>
              <a:rPr lang="en-US" dirty="0"/>
              <a:t> era, the chief </a:t>
            </a:r>
            <a:r>
              <a:rPr lang="en-US" dirty="0" smtClean="0"/>
              <a:t>complications of </a:t>
            </a:r>
            <a:r>
              <a:rPr lang="en-US" dirty="0"/>
              <a:t>enteric fever were intestinal hemorrhage and </a:t>
            </a:r>
            <a:r>
              <a:rPr lang="en-US" dirty="0" smtClean="0"/>
              <a:t>perforation,   and </a:t>
            </a:r>
            <a:r>
              <a:rPr lang="en-US" dirty="0"/>
              <a:t>the mortality rate was 10–15%. Treatment </a:t>
            </a:r>
            <a:r>
              <a:rPr lang="en-US" dirty="0" smtClean="0"/>
              <a:t>with antibiotics </a:t>
            </a:r>
            <a:r>
              <a:rPr lang="en-US" dirty="0"/>
              <a:t>has reduced the mortality rate to less than 1</a:t>
            </a:r>
            <a:r>
              <a:rPr lang="en-US" dirty="0" smtClean="0"/>
              <a:t>%.  The </a:t>
            </a:r>
            <a:r>
              <a:rPr lang="en-US" dirty="0"/>
              <a:t>principal lesions are hyperplasia and necrosis </a:t>
            </a:r>
            <a:r>
              <a:rPr lang="en-US" dirty="0" smtClean="0"/>
              <a:t>of\ lymphoid </a:t>
            </a:r>
            <a:r>
              <a:rPr lang="en-US" dirty="0"/>
              <a:t>tissue (</a:t>
            </a:r>
            <a:r>
              <a:rPr lang="en-US" dirty="0" err="1"/>
              <a:t>eg</a:t>
            </a:r>
            <a:r>
              <a:rPr lang="en-US" dirty="0"/>
              <a:t>, </a:t>
            </a:r>
            <a:r>
              <a:rPr lang="en-US" dirty="0" err="1"/>
              <a:t>Peyer’s</a:t>
            </a:r>
            <a:r>
              <a:rPr lang="en-US" dirty="0"/>
              <a:t> patches); hepatitis; focal </a:t>
            </a:r>
            <a:r>
              <a:rPr lang="en-US" dirty="0" smtClean="0"/>
              <a:t>necrosis of </a:t>
            </a:r>
            <a:r>
              <a:rPr lang="en-US" dirty="0"/>
              <a:t>the liver; and inflammation of the gallbladder, </a:t>
            </a:r>
            <a:r>
              <a:rPr lang="en-US" dirty="0" err="1" smtClean="0"/>
              <a:t>periosteum</a:t>
            </a:r>
            <a:r>
              <a:rPr lang="en-US" dirty="0" smtClean="0"/>
              <a:t>,\ lungs</a:t>
            </a:r>
            <a:r>
              <a:rPr lang="en-US" dirty="0"/>
              <a:t>, and other </a:t>
            </a:r>
            <a:r>
              <a:rPr lang="en-US" dirty="0" smtClean="0"/>
              <a:t>organs</a:t>
            </a:r>
            <a:endParaRPr lang="en-US"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normAutofit fontScale="85000" lnSpcReduction="20000"/>
          </a:bodyPr>
          <a:lstStyle/>
          <a:p>
            <a:pPr marL="82296" indent="0" algn="l">
              <a:buNone/>
            </a:pPr>
            <a:r>
              <a:rPr lang="en-US" b="1" dirty="0"/>
              <a:t>2-BacteremiaWith Focal </a:t>
            </a:r>
            <a:r>
              <a:rPr lang="en-US" b="1" dirty="0" smtClean="0"/>
              <a:t>Lesions:</a:t>
            </a:r>
            <a:r>
              <a:rPr lang="en-US" dirty="0" smtClean="0"/>
              <a:t>  </a:t>
            </a:r>
            <a:r>
              <a:rPr lang="en-US" dirty="0"/>
              <a:t>This is associated commonly with S serotype </a:t>
            </a:r>
            <a:r>
              <a:rPr lang="en-US" dirty="0" err="1"/>
              <a:t>choleraesuis</a:t>
            </a:r>
            <a:r>
              <a:rPr lang="en-US" dirty="0"/>
              <a:t> </a:t>
            </a:r>
            <a:r>
              <a:rPr lang="en-US" dirty="0" err="1"/>
              <a:t>butmay</a:t>
            </a:r>
            <a:r>
              <a:rPr lang="en-US" dirty="0"/>
              <a:t> be caused by any  salmonella serotype After oral infection, there is early invasion of the bloodstream (with possible focal lesions in lungs, bones, meninges, </a:t>
            </a:r>
            <a:r>
              <a:rPr lang="en-US" dirty="0" err="1"/>
              <a:t>etc</a:t>
            </a:r>
            <a:r>
              <a:rPr lang="en-US" dirty="0"/>
              <a:t>), but intestinal </a:t>
            </a:r>
            <a:r>
              <a:rPr lang="en-US" dirty="0" err="1"/>
              <a:t>manifestationsare</a:t>
            </a:r>
            <a:r>
              <a:rPr lang="en-US" dirty="0"/>
              <a:t> often absent. Blood culture results are positive. .</a:t>
            </a:r>
          </a:p>
          <a:p>
            <a:pPr marL="82296" indent="0" algn="l">
              <a:buNone/>
            </a:pPr>
            <a:r>
              <a:rPr lang="en-US" dirty="0"/>
              <a:t>   </a:t>
            </a:r>
            <a:r>
              <a:rPr lang="en-US" b="1" dirty="0" smtClean="0"/>
              <a:t>3-Enterocolitis:</a:t>
            </a:r>
            <a:r>
              <a:rPr lang="en-US" dirty="0" smtClean="0"/>
              <a:t> </a:t>
            </a:r>
            <a:r>
              <a:rPr lang="en-US" dirty="0"/>
              <a:t>S </a:t>
            </a:r>
            <a:r>
              <a:rPr lang="en-US" dirty="0" err="1"/>
              <a:t>Typhimurium</a:t>
            </a:r>
            <a:r>
              <a:rPr lang="en-US" dirty="0"/>
              <a:t> and </a:t>
            </a:r>
            <a:r>
              <a:rPr lang="en-US" dirty="0" smtClean="0"/>
              <a:t>Salmonella </a:t>
            </a:r>
            <a:r>
              <a:rPr lang="en-US" dirty="0" err="1" smtClean="0"/>
              <a:t>Enteritidis</a:t>
            </a:r>
            <a:r>
              <a:rPr lang="en-US" dirty="0" smtClean="0"/>
              <a:t> </a:t>
            </a:r>
            <a:r>
              <a:rPr lang="en-US" dirty="0"/>
              <a:t>are prominent, Eight to 48 hours after ingestion of salmonellae, there is nausea, headache, vomiting, and profuse diarrhea, with few leukocytes in the stools. Low-grade fever is common, but the episode usually resolves in 2–3 days</a:t>
            </a:r>
            <a:endParaRPr lang="ar-IQ" dirty="0"/>
          </a:p>
        </p:txBody>
      </p:sp>
    </p:spTree>
    <p:extLst>
      <p:ext uri="{BB962C8B-B14F-4D97-AF65-F5344CB8AC3E}">
        <p14:creationId xmlns:p14="http://schemas.microsoft.com/office/powerpoint/2010/main" val="275490593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Epidemiology</a:t>
            </a:r>
            <a:br>
              <a:rPr lang="en-US" dirty="0" smtClean="0"/>
            </a:br>
            <a:endParaRPr lang="en-US" dirty="0"/>
          </a:p>
        </p:txBody>
      </p:sp>
      <p:sp>
        <p:nvSpPr>
          <p:cNvPr id="3" name="Content Placeholder 2"/>
          <p:cNvSpPr>
            <a:spLocks noGrp="1"/>
          </p:cNvSpPr>
          <p:nvPr>
            <p:ph idx="1"/>
          </p:nvPr>
        </p:nvSpPr>
        <p:spPr/>
        <p:txBody>
          <a:bodyPr>
            <a:normAutofit fontScale="77500" lnSpcReduction="20000"/>
          </a:bodyPr>
          <a:lstStyle/>
          <a:p>
            <a:pPr marL="82296" indent="0" algn="l">
              <a:buNone/>
            </a:pPr>
            <a:r>
              <a:rPr lang="en-US" dirty="0" smtClean="0"/>
              <a:t>The feces of persons who have unsuspected subclinical disease or are carriers are a more important source of contamination than frank clinical cases that are promptly isolated, </a:t>
            </a:r>
            <a:r>
              <a:rPr lang="en-US" dirty="0" err="1" smtClean="0"/>
              <a:t>eg</a:t>
            </a:r>
            <a:r>
              <a:rPr lang="en-US" dirty="0" smtClean="0"/>
              <a:t>, when carriers working as food handlers are "shedding" organisms. Many animals, including cattle, rodents, and fowl, are naturally infected with a variety of salmonellae and have the bacteria in their tissues (meat), excreta, or eggs. The high incidence of salmonellae in commercially prepared chickens has been widely publicized. The problem probably is aggravated by the widespread use of animal feeds containing antimicrobial drugs that favor the proliferation of drug-resistant salmonellae and their potential transmission to humans</a:t>
            </a:r>
            <a:endParaRPr lang="en-US"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70000" lnSpcReduction="20000"/>
          </a:bodyPr>
          <a:lstStyle/>
          <a:p>
            <a:pPr marL="82296" indent="0" algn="l">
              <a:buNone/>
            </a:pPr>
            <a:r>
              <a:rPr lang="en-US" sz="4000" b="1" dirty="0"/>
              <a:t>A. Carriers</a:t>
            </a:r>
          </a:p>
          <a:p>
            <a:pPr marL="82296" indent="0" algn="l">
              <a:buNone/>
            </a:pPr>
            <a:r>
              <a:rPr lang="en-US" dirty="0"/>
              <a:t>After manifest or subclinical infection, some individuals</a:t>
            </a:r>
          </a:p>
          <a:p>
            <a:pPr marL="82296" indent="0" algn="l">
              <a:buNone/>
            </a:pPr>
            <a:r>
              <a:rPr lang="en-US" dirty="0"/>
              <a:t>continue to harbor salmonellae in their tissues for variable</a:t>
            </a:r>
          </a:p>
          <a:p>
            <a:pPr marL="82296" indent="0" algn="l">
              <a:buNone/>
            </a:pPr>
            <a:r>
              <a:rPr lang="en-US" dirty="0"/>
              <a:t>lengths of time (</a:t>
            </a:r>
            <a:r>
              <a:rPr lang="en-US" dirty="0" err="1"/>
              <a:t>ie</a:t>
            </a:r>
            <a:r>
              <a:rPr lang="en-US" dirty="0"/>
              <a:t>, convalescent carriers or healthy permanent</a:t>
            </a:r>
          </a:p>
          <a:p>
            <a:pPr marL="82296" indent="0" algn="l">
              <a:buNone/>
            </a:pPr>
            <a:r>
              <a:rPr lang="en-US" dirty="0"/>
              <a:t>carriers). Three percent of survivors of typhoid become</a:t>
            </a:r>
          </a:p>
          <a:p>
            <a:pPr marL="82296" indent="0" algn="l">
              <a:buNone/>
            </a:pPr>
            <a:r>
              <a:rPr lang="en-US" dirty="0"/>
              <a:t>permanent carriers, harboring the organisms in the gallbladder,</a:t>
            </a:r>
          </a:p>
          <a:p>
            <a:pPr marL="82296" indent="0" algn="l">
              <a:buNone/>
            </a:pPr>
            <a:r>
              <a:rPr lang="en-US" dirty="0"/>
              <a:t>biliary tract, or, rarely, the intestine or urinary tract.</a:t>
            </a:r>
          </a:p>
          <a:p>
            <a:pPr marL="82296" indent="0" algn="l">
              <a:buNone/>
            </a:pPr>
            <a:r>
              <a:rPr lang="en-US" sz="5100" b="1" dirty="0"/>
              <a:t>B. Sources of Infection</a:t>
            </a:r>
          </a:p>
          <a:p>
            <a:pPr marL="82296" indent="0" algn="l">
              <a:buNone/>
            </a:pPr>
            <a:r>
              <a:rPr lang="en-US" dirty="0"/>
              <a:t>The sources of infection are food and drink that have been</a:t>
            </a:r>
          </a:p>
          <a:p>
            <a:pPr marL="82296" indent="0" algn="l">
              <a:buNone/>
            </a:pPr>
            <a:r>
              <a:rPr lang="en-US" dirty="0"/>
              <a:t>contaminated with salmonellae. The following sources are</a:t>
            </a:r>
          </a:p>
          <a:p>
            <a:pPr marL="82296" indent="0" algn="l">
              <a:buNone/>
            </a:pPr>
            <a:r>
              <a:rPr lang="en-US" dirty="0"/>
              <a:t>important:</a:t>
            </a:r>
            <a:endParaRPr lang="ar-IQ" dirty="0"/>
          </a:p>
        </p:txBody>
      </p:sp>
    </p:spTree>
    <p:extLst>
      <p:ext uri="{BB962C8B-B14F-4D97-AF65-F5344CB8AC3E}">
        <p14:creationId xmlns:p14="http://schemas.microsoft.com/office/powerpoint/2010/main" val="144126728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638"/>
            <a:ext cx="7498080" cy="792162"/>
          </a:xfrm>
        </p:spPr>
        <p:txBody>
          <a:bodyPr>
            <a:normAutofit fontScale="90000"/>
          </a:bodyPr>
          <a:lstStyle/>
          <a:p>
            <a:r>
              <a:rPr lang="en-US" dirty="0"/>
              <a:t>Sources of Infection</a:t>
            </a:r>
            <a:br>
              <a:rPr lang="en-US" dirty="0"/>
            </a:br>
            <a:endParaRPr lang="ar-IQ" dirty="0"/>
          </a:p>
        </p:txBody>
      </p:sp>
      <p:sp>
        <p:nvSpPr>
          <p:cNvPr id="3" name="عنصر نائب للمحتوى 2"/>
          <p:cNvSpPr>
            <a:spLocks noGrp="1"/>
          </p:cNvSpPr>
          <p:nvPr>
            <p:ph idx="1"/>
          </p:nvPr>
        </p:nvSpPr>
        <p:spPr>
          <a:xfrm>
            <a:off x="1219200" y="1066800"/>
            <a:ext cx="7924800" cy="5181600"/>
          </a:xfrm>
        </p:spPr>
        <p:txBody>
          <a:bodyPr>
            <a:normAutofit fontScale="62500" lnSpcReduction="20000"/>
          </a:bodyPr>
          <a:lstStyle/>
          <a:p>
            <a:pPr marL="82296" indent="0" algn="l">
              <a:buNone/>
            </a:pPr>
            <a:r>
              <a:rPr lang="en-US" dirty="0"/>
              <a:t>1. Water—Contamination with feces often results </a:t>
            </a:r>
            <a:r>
              <a:rPr lang="en-US" dirty="0" smtClean="0"/>
              <a:t>in explosive </a:t>
            </a:r>
            <a:r>
              <a:rPr lang="en-US" dirty="0"/>
              <a:t>epidemics</a:t>
            </a:r>
          </a:p>
          <a:p>
            <a:pPr marL="82296" indent="0" algn="l">
              <a:buNone/>
            </a:pPr>
            <a:r>
              <a:rPr lang="en-US" dirty="0"/>
              <a:t>2. Milk and other dairy products (ice </a:t>
            </a:r>
            <a:r>
              <a:rPr lang="en-US" dirty="0" smtClean="0"/>
              <a:t>cream, cheese</a:t>
            </a:r>
            <a:r>
              <a:rPr lang="en-US" dirty="0"/>
              <a:t>, custard)—Contamination with feces and </a:t>
            </a:r>
            <a:r>
              <a:rPr lang="en-US" dirty="0" smtClean="0"/>
              <a:t>inadequate pasteurization </a:t>
            </a:r>
            <a:r>
              <a:rPr lang="en-US" dirty="0"/>
              <a:t>or improper handling; some </a:t>
            </a:r>
            <a:r>
              <a:rPr lang="en-US" dirty="0" smtClean="0"/>
              <a:t>outbreaks are </a:t>
            </a:r>
            <a:r>
              <a:rPr lang="en-US" dirty="0"/>
              <a:t>traceable to the source of supply</a:t>
            </a:r>
          </a:p>
          <a:p>
            <a:pPr marL="82296" indent="0" algn="l">
              <a:buNone/>
            </a:pPr>
            <a:r>
              <a:rPr lang="en-US" dirty="0"/>
              <a:t>3. Shellfish—From contaminated water</a:t>
            </a:r>
          </a:p>
          <a:p>
            <a:pPr marL="82296" indent="0" algn="l">
              <a:buNone/>
            </a:pPr>
            <a:r>
              <a:rPr lang="en-US" dirty="0"/>
              <a:t>4. Dried or frozen eggs—From infected fowl or contaminated</a:t>
            </a:r>
          </a:p>
          <a:p>
            <a:pPr marL="82296" indent="0" algn="l">
              <a:buNone/>
            </a:pPr>
            <a:r>
              <a:rPr lang="en-US" dirty="0"/>
              <a:t>during </a:t>
            </a:r>
            <a:r>
              <a:rPr lang="en-US" dirty="0" smtClean="0"/>
              <a:t>processing</a:t>
            </a:r>
            <a:endParaRPr lang="en-US" dirty="0"/>
          </a:p>
          <a:p>
            <a:pPr marL="82296" indent="0" algn="l">
              <a:buNone/>
            </a:pPr>
            <a:r>
              <a:rPr lang="en-US" dirty="0"/>
              <a:t>5. Meats and meat products—From infected animals</a:t>
            </a:r>
          </a:p>
          <a:p>
            <a:pPr marL="82296" indent="0" algn="l">
              <a:buNone/>
            </a:pPr>
            <a:r>
              <a:rPr lang="en-US" dirty="0"/>
              <a:t>(poultry) or contamination with feces by rodents or </a:t>
            </a:r>
            <a:r>
              <a:rPr lang="en-US" dirty="0" smtClean="0"/>
              <a:t>humans</a:t>
            </a:r>
            <a:endParaRPr lang="en-US" dirty="0"/>
          </a:p>
          <a:p>
            <a:pPr marL="82296" indent="0" algn="l">
              <a:buNone/>
            </a:pPr>
            <a:r>
              <a:rPr lang="en-US" dirty="0"/>
              <a:t>6. “Recreational” drugs—Marijuana and other drugs</a:t>
            </a:r>
          </a:p>
          <a:p>
            <a:pPr marL="82296" indent="0" algn="l">
              <a:buNone/>
            </a:pPr>
            <a:r>
              <a:rPr lang="en-US" dirty="0"/>
              <a:t>7. Animal dyes—Dyes (</a:t>
            </a:r>
            <a:r>
              <a:rPr lang="en-US" dirty="0" err="1"/>
              <a:t>eg</a:t>
            </a:r>
            <a:r>
              <a:rPr lang="en-US" dirty="0"/>
              <a:t>, carmine) used in drugs, foods,</a:t>
            </a:r>
          </a:p>
          <a:p>
            <a:pPr marL="82296" indent="0" algn="l">
              <a:buNone/>
            </a:pPr>
            <a:r>
              <a:rPr lang="en-US" dirty="0"/>
              <a:t>and cosmetics</a:t>
            </a:r>
          </a:p>
          <a:p>
            <a:pPr marL="82296" indent="0" algn="l">
              <a:buNone/>
            </a:pPr>
            <a:r>
              <a:rPr lang="en-US" dirty="0"/>
              <a:t>8. Household pets—Turtles, dogs, cats, exotic pets such</a:t>
            </a:r>
          </a:p>
          <a:p>
            <a:pPr marL="82296" indent="0" algn="l">
              <a:buNone/>
            </a:pPr>
            <a:r>
              <a:rPr lang="en-US" dirty="0"/>
              <a:t>as reptiles, and so on</a:t>
            </a:r>
          </a:p>
          <a:p>
            <a:pPr marL="82296" indent="0" algn="l">
              <a:buNone/>
            </a:pPr>
            <a:endParaRPr lang="ar-IQ" dirty="0"/>
          </a:p>
        </p:txBody>
      </p:sp>
    </p:spTree>
    <p:extLst>
      <p:ext uri="{BB962C8B-B14F-4D97-AF65-F5344CB8AC3E}">
        <p14:creationId xmlns:p14="http://schemas.microsoft.com/office/powerpoint/2010/main" val="36229321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Diagnostic Laboratory Tests</a:t>
            </a:r>
            <a:endParaRPr lang="en-US" dirty="0"/>
          </a:p>
        </p:txBody>
      </p:sp>
      <p:sp>
        <p:nvSpPr>
          <p:cNvPr id="3" name="Content Placeholder 2"/>
          <p:cNvSpPr>
            <a:spLocks noGrp="1"/>
          </p:cNvSpPr>
          <p:nvPr>
            <p:ph idx="1"/>
          </p:nvPr>
        </p:nvSpPr>
        <p:spPr/>
        <p:txBody>
          <a:bodyPr>
            <a:normAutofit fontScale="85000" lnSpcReduction="20000"/>
          </a:bodyPr>
          <a:lstStyle/>
          <a:p>
            <a:pPr marL="82296" indent="0" algn="l">
              <a:buNone/>
            </a:pPr>
            <a:r>
              <a:rPr lang="en-US" dirty="0" smtClean="0"/>
              <a:t> </a:t>
            </a:r>
            <a:r>
              <a:rPr lang="en-US" b="1" dirty="0" smtClean="0"/>
              <a:t>A- Specimens</a:t>
            </a:r>
          </a:p>
          <a:p>
            <a:pPr marL="82296" indent="0" algn="l">
              <a:buNone/>
            </a:pPr>
            <a:r>
              <a:rPr lang="en-US" dirty="0" smtClean="0"/>
              <a:t>Blood for culture must be taken repeatedly. In enteric fevers and septicemias, blood cultures are often positive in the first week of the disease. Bone marrow cultures may be useful. Urine cultures may be positive after the second week.</a:t>
            </a:r>
          </a:p>
          <a:p>
            <a:pPr marL="82296" indent="0" algn="l">
              <a:buNone/>
            </a:pPr>
            <a:r>
              <a:rPr lang="en-US" dirty="0" smtClean="0"/>
              <a:t>Stool specimens also must be taken repeatedly. In enteric fevers, the stools yield positive results from the second or third week on; in </a:t>
            </a:r>
            <a:r>
              <a:rPr lang="en-US" dirty="0" err="1" smtClean="0"/>
              <a:t>enterocolitis</a:t>
            </a:r>
            <a:r>
              <a:rPr lang="en-US" dirty="0" smtClean="0"/>
              <a:t>, during the first week.</a:t>
            </a:r>
          </a:p>
          <a:p>
            <a:pPr marL="82296" indent="0" algn="l">
              <a:buNone/>
            </a:pPr>
            <a:r>
              <a:rPr lang="en-US" dirty="0" smtClean="0"/>
              <a:t>A positive culture of duodenal drainage establishes the presence of salmonellae in the </a:t>
            </a:r>
            <a:r>
              <a:rPr lang="en-US" dirty="0" err="1" smtClean="0"/>
              <a:t>biliary</a:t>
            </a:r>
            <a:r>
              <a:rPr lang="en-US" dirty="0" smtClean="0"/>
              <a:t> tract in carriers</a:t>
            </a:r>
          </a:p>
          <a:p>
            <a:endParaRPr lang="en-US"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a:t>Bacteriologic Methods for Isolation </a:t>
            </a:r>
            <a:r>
              <a:rPr lang="en-US" dirty="0" smtClean="0"/>
              <a:t>of Salmonellae</a:t>
            </a:r>
            <a:endParaRPr lang="ar-IQ" dirty="0"/>
          </a:p>
        </p:txBody>
      </p:sp>
      <p:sp>
        <p:nvSpPr>
          <p:cNvPr id="3" name="عنصر نائب للمحتوى 2"/>
          <p:cNvSpPr>
            <a:spLocks noGrp="1"/>
          </p:cNvSpPr>
          <p:nvPr>
            <p:ph idx="1"/>
          </p:nvPr>
        </p:nvSpPr>
        <p:spPr>
          <a:xfrm>
            <a:off x="1447800" y="1828800"/>
            <a:ext cx="7498080" cy="4114800"/>
          </a:xfrm>
        </p:spPr>
        <p:txBody>
          <a:bodyPr>
            <a:normAutofit fontScale="70000" lnSpcReduction="20000"/>
          </a:bodyPr>
          <a:lstStyle/>
          <a:p>
            <a:pPr marL="82296" indent="0" algn="l">
              <a:buNone/>
            </a:pPr>
            <a:r>
              <a:rPr lang="ar-IQ" dirty="0" smtClean="0"/>
              <a:t>-</a:t>
            </a:r>
            <a:r>
              <a:rPr lang="en-US" b="1" dirty="0" smtClean="0"/>
              <a:t>1</a:t>
            </a:r>
            <a:r>
              <a:rPr lang="en-US" b="1" dirty="0"/>
              <a:t>. </a:t>
            </a:r>
            <a:r>
              <a:rPr lang="en-US" sz="3400" b="1" dirty="0"/>
              <a:t>Differential medium cultures</a:t>
            </a:r>
            <a:r>
              <a:rPr lang="en-US" dirty="0"/>
              <a:t>—EMB, </a:t>
            </a:r>
            <a:r>
              <a:rPr lang="en-US" dirty="0" err="1"/>
              <a:t>MacConkey</a:t>
            </a:r>
            <a:r>
              <a:rPr lang="en-US" dirty="0"/>
              <a:t>, or </a:t>
            </a:r>
            <a:r>
              <a:rPr lang="en-US" dirty="0" err="1" smtClean="0"/>
              <a:t>desoxy</a:t>
            </a:r>
            <a:r>
              <a:rPr lang="en-US" dirty="0" smtClean="0"/>
              <a:t> </a:t>
            </a:r>
            <a:r>
              <a:rPr lang="en-US" dirty="0" err="1" smtClean="0"/>
              <a:t>cholate</a:t>
            </a:r>
            <a:r>
              <a:rPr lang="en-US" dirty="0" smtClean="0"/>
              <a:t> </a:t>
            </a:r>
            <a:r>
              <a:rPr lang="en-US" dirty="0"/>
              <a:t>medium permits rapid detection of </a:t>
            </a:r>
            <a:r>
              <a:rPr lang="en-US" dirty="0" smtClean="0"/>
              <a:t>lactose non --fermenters </a:t>
            </a:r>
            <a:r>
              <a:rPr lang="en-US" dirty="0"/>
              <a:t>(not only salmonellae and </a:t>
            </a:r>
            <a:r>
              <a:rPr lang="en-US" dirty="0" err="1"/>
              <a:t>shigellae</a:t>
            </a:r>
            <a:r>
              <a:rPr lang="en-US" dirty="0"/>
              <a:t> but also Proteus, </a:t>
            </a:r>
            <a:r>
              <a:rPr lang="en-US" dirty="0" err="1"/>
              <a:t>Serratia</a:t>
            </a:r>
            <a:r>
              <a:rPr lang="en-US" dirty="0"/>
              <a:t>, Pseudomonas, </a:t>
            </a:r>
            <a:r>
              <a:rPr lang="en-US" dirty="0" err="1"/>
              <a:t>etc</a:t>
            </a:r>
            <a:r>
              <a:rPr lang="en-US" dirty="0"/>
              <a:t>). Gram-positive </a:t>
            </a:r>
            <a:r>
              <a:rPr lang="en-US" dirty="0" smtClean="0"/>
              <a:t>organisms are some what </a:t>
            </a:r>
            <a:r>
              <a:rPr lang="en-US" dirty="0"/>
              <a:t>inhibited. Bismuth sulfite medium permits rapid detection of salmonellae, which form black colonies because of H2S production. Many salmonellae produce H2S.</a:t>
            </a:r>
          </a:p>
          <a:p>
            <a:pPr marL="82296" indent="0" algn="l">
              <a:buNone/>
            </a:pPr>
            <a:r>
              <a:rPr lang="en-US" sz="3400" b="1" dirty="0"/>
              <a:t>2. Selective medium cultures</a:t>
            </a:r>
            <a:r>
              <a:rPr lang="en-US" dirty="0"/>
              <a:t>—The specimen is plated on salmonella-</a:t>
            </a:r>
            <a:r>
              <a:rPr lang="en-US" dirty="0" err="1"/>
              <a:t>shigella</a:t>
            </a:r>
            <a:r>
              <a:rPr lang="en-US" dirty="0"/>
              <a:t> (SS) agar, </a:t>
            </a:r>
            <a:r>
              <a:rPr lang="en-US" dirty="0" err="1"/>
              <a:t>Hektoen</a:t>
            </a:r>
            <a:r>
              <a:rPr lang="en-US" dirty="0"/>
              <a:t> enteric agar, </a:t>
            </a:r>
            <a:r>
              <a:rPr lang="en-US" dirty="0" err="1"/>
              <a:t>xyloselysine</a:t>
            </a:r>
            <a:r>
              <a:rPr lang="en-US" dirty="0"/>
              <a:t> </a:t>
            </a:r>
            <a:r>
              <a:rPr lang="en-US" dirty="0" err="1"/>
              <a:t>desoxycholate</a:t>
            </a:r>
            <a:r>
              <a:rPr lang="en-US" dirty="0"/>
              <a:t> (XLD) agar, or </a:t>
            </a:r>
            <a:r>
              <a:rPr lang="en-US" dirty="0" err="1"/>
              <a:t>desoxycholate</a:t>
            </a:r>
            <a:r>
              <a:rPr lang="en-US" dirty="0"/>
              <a:t>-citrate agar, which favor growth of salmonellae and </a:t>
            </a:r>
            <a:r>
              <a:rPr lang="en-US" dirty="0" err="1"/>
              <a:t>shigellae</a:t>
            </a:r>
            <a:r>
              <a:rPr lang="en-US" dirty="0"/>
              <a:t> .</a:t>
            </a:r>
          </a:p>
          <a:p>
            <a:pPr marL="82296" indent="0" algn="l">
              <a:buNone/>
            </a:pPr>
            <a:endParaRPr lang="ar-IQ" dirty="0"/>
          </a:p>
        </p:txBody>
      </p:sp>
    </p:spTree>
    <p:extLst>
      <p:ext uri="{BB962C8B-B14F-4D97-AF65-F5344CB8AC3E}">
        <p14:creationId xmlns:p14="http://schemas.microsoft.com/office/powerpoint/2010/main" val="211020286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normAutofit/>
          </a:bodyPr>
          <a:lstStyle/>
          <a:p>
            <a:pPr marL="82296" indent="0" algn="l">
              <a:buNone/>
            </a:pPr>
            <a:r>
              <a:rPr lang="en-US" dirty="0"/>
              <a:t>3. </a:t>
            </a:r>
            <a:r>
              <a:rPr lang="en-US" b="1" dirty="0"/>
              <a:t>Enrichment </a:t>
            </a:r>
            <a:r>
              <a:rPr lang="en-US" sz="2800" b="1" dirty="0"/>
              <a:t>cultures</a:t>
            </a:r>
            <a:r>
              <a:rPr lang="en-US" sz="2800" dirty="0"/>
              <a:t>—The specimen (usually </a:t>
            </a:r>
            <a:r>
              <a:rPr lang="en-US" sz="2800" dirty="0" smtClean="0"/>
              <a:t>stool) also </a:t>
            </a:r>
            <a:r>
              <a:rPr lang="en-US" sz="2800" dirty="0"/>
              <a:t>is put into selenite F or </a:t>
            </a:r>
            <a:r>
              <a:rPr lang="en-US" sz="2800" dirty="0" smtClean="0"/>
              <a:t>tetra --</a:t>
            </a:r>
            <a:r>
              <a:rPr lang="en-US" sz="2800" dirty="0" err="1" smtClean="0"/>
              <a:t>thionate</a:t>
            </a:r>
            <a:r>
              <a:rPr lang="en-US" sz="2800" dirty="0" smtClean="0"/>
              <a:t> </a:t>
            </a:r>
            <a:r>
              <a:rPr lang="en-US" sz="2800" dirty="0"/>
              <a:t>broth, both of </a:t>
            </a:r>
            <a:r>
              <a:rPr lang="en-US" sz="2800" dirty="0" smtClean="0"/>
              <a:t>which inhibit </a:t>
            </a:r>
            <a:r>
              <a:rPr lang="en-US" sz="2800" dirty="0"/>
              <a:t>replication of normal intestinal bacteria and </a:t>
            </a:r>
            <a:r>
              <a:rPr lang="en-US" sz="2800" dirty="0" smtClean="0"/>
              <a:t>permit multi- -- plication </a:t>
            </a:r>
            <a:r>
              <a:rPr lang="en-US" sz="2800" dirty="0"/>
              <a:t>of salmonella</a:t>
            </a:r>
          </a:p>
          <a:p>
            <a:pPr marL="82296" indent="0" algn="l">
              <a:buNone/>
            </a:pPr>
            <a:r>
              <a:rPr lang="en-US" dirty="0"/>
              <a:t>4</a:t>
            </a:r>
            <a:r>
              <a:rPr lang="en-US" b="1" dirty="0"/>
              <a:t>. Final </a:t>
            </a:r>
            <a:r>
              <a:rPr lang="en-US" sz="2800" b="1" dirty="0"/>
              <a:t>identification</a:t>
            </a:r>
            <a:r>
              <a:rPr lang="en-US" sz="2800" dirty="0"/>
              <a:t>—Suspect colonies from </a:t>
            </a:r>
            <a:r>
              <a:rPr lang="en-US" sz="2800" dirty="0" smtClean="0"/>
              <a:t>solid media </a:t>
            </a:r>
            <a:r>
              <a:rPr lang="en-US" sz="2800" dirty="0"/>
              <a:t>are identified by biochemical reaction patterns </a:t>
            </a:r>
            <a:r>
              <a:rPr lang="en-US" sz="2800" dirty="0" smtClean="0"/>
              <a:t>and slide </a:t>
            </a:r>
            <a:r>
              <a:rPr lang="en-US" sz="2800" dirty="0"/>
              <a:t>agglutination tests with specific </a:t>
            </a:r>
            <a:r>
              <a:rPr lang="en-US" sz="2800" dirty="0" smtClean="0"/>
              <a:t>sera</a:t>
            </a:r>
            <a:endParaRPr lang="ar-IQ" sz="2800" dirty="0"/>
          </a:p>
        </p:txBody>
      </p:sp>
    </p:spTree>
    <p:extLst>
      <p:ext uri="{BB962C8B-B14F-4D97-AF65-F5344CB8AC3E}">
        <p14:creationId xmlns:p14="http://schemas.microsoft.com/office/powerpoint/2010/main" val="309930140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a:t>C. Serologic Methods</a:t>
            </a:r>
            <a:endParaRPr lang="ar-IQ" dirty="0"/>
          </a:p>
        </p:txBody>
      </p:sp>
      <p:sp>
        <p:nvSpPr>
          <p:cNvPr id="3" name="عنصر نائب للمحتوى 2"/>
          <p:cNvSpPr>
            <a:spLocks noGrp="1"/>
          </p:cNvSpPr>
          <p:nvPr>
            <p:ph idx="1"/>
          </p:nvPr>
        </p:nvSpPr>
        <p:spPr/>
        <p:txBody>
          <a:bodyPr>
            <a:normAutofit fontScale="85000" lnSpcReduction="10000"/>
          </a:bodyPr>
          <a:lstStyle/>
          <a:p>
            <a:pPr marL="82296" indent="0" algn="l">
              <a:buNone/>
            </a:pPr>
            <a:r>
              <a:rPr lang="en-US" b="1" dirty="0" smtClean="0"/>
              <a:t>1. Agglutination </a:t>
            </a:r>
            <a:r>
              <a:rPr lang="en-US" b="1" dirty="0"/>
              <a:t>test—</a:t>
            </a:r>
            <a:r>
              <a:rPr lang="en-US" dirty="0"/>
              <a:t>In this test, known sera </a:t>
            </a:r>
            <a:r>
              <a:rPr lang="en-US" dirty="0" smtClean="0"/>
              <a:t>and unknown </a:t>
            </a:r>
            <a:r>
              <a:rPr lang="en-US" dirty="0"/>
              <a:t>culture are mixed on a slide. Clumping, when </a:t>
            </a:r>
            <a:r>
              <a:rPr lang="en-US" dirty="0" err="1" smtClean="0"/>
              <a:t>itoccurs</a:t>
            </a:r>
            <a:r>
              <a:rPr lang="en-US" dirty="0"/>
              <a:t>, can be observed within a few minutes. This test is </a:t>
            </a:r>
            <a:r>
              <a:rPr lang="en-US" dirty="0" err="1" smtClean="0"/>
              <a:t>particularlyuseful</a:t>
            </a:r>
            <a:r>
              <a:rPr lang="en-US" dirty="0" smtClean="0"/>
              <a:t> </a:t>
            </a:r>
            <a:r>
              <a:rPr lang="en-US" dirty="0"/>
              <a:t>for rapid preliminary  </a:t>
            </a:r>
            <a:r>
              <a:rPr lang="en-US" dirty="0" smtClean="0"/>
              <a:t>identification </a:t>
            </a:r>
            <a:r>
              <a:rPr lang="en-US" dirty="0"/>
              <a:t>of </a:t>
            </a:r>
            <a:r>
              <a:rPr lang="en-US" dirty="0" smtClean="0"/>
              <a:t>culture</a:t>
            </a:r>
          </a:p>
          <a:p>
            <a:pPr marL="82296" indent="0" algn="l">
              <a:buNone/>
            </a:pPr>
            <a:r>
              <a:rPr lang="en-US" b="1" dirty="0"/>
              <a:t>2. Tube dilution agglutination test (</a:t>
            </a:r>
            <a:r>
              <a:rPr lang="en-US" b="1" dirty="0" err="1"/>
              <a:t>Widal</a:t>
            </a:r>
            <a:r>
              <a:rPr lang="en-US" b="1" dirty="0"/>
              <a:t> test</a:t>
            </a:r>
            <a:r>
              <a:rPr lang="en-US" dirty="0"/>
              <a:t>)—</a:t>
            </a:r>
          </a:p>
          <a:p>
            <a:pPr marL="82296" indent="0" algn="l">
              <a:buNone/>
            </a:pPr>
            <a:r>
              <a:rPr lang="en-US" dirty="0"/>
              <a:t>Serum agglutinins rise sharply during the second </a:t>
            </a:r>
            <a:r>
              <a:rPr lang="en-US" dirty="0" smtClean="0"/>
              <a:t> and </a:t>
            </a:r>
            <a:r>
              <a:rPr lang="en-US" dirty="0" err="1" smtClean="0"/>
              <a:t>thirdweeks</a:t>
            </a:r>
            <a:r>
              <a:rPr lang="en-US" dirty="0" smtClean="0"/>
              <a:t> </a:t>
            </a:r>
            <a:r>
              <a:rPr lang="en-US" dirty="0"/>
              <a:t>of S serotype </a:t>
            </a:r>
            <a:r>
              <a:rPr lang="en-US" dirty="0" err="1"/>
              <a:t>Typhi</a:t>
            </a:r>
            <a:r>
              <a:rPr lang="en-US" dirty="0"/>
              <a:t> infection. The </a:t>
            </a:r>
            <a:r>
              <a:rPr lang="en-US" dirty="0" err="1"/>
              <a:t>Widal</a:t>
            </a:r>
            <a:r>
              <a:rPr lang="en-US" dirty="0"/>
              <a:t> test to </a:t>
            </a:r>
            <a:r>
              <a:rPr lang="en-US" dirty="0" smtClean="0"/>
              <a:t>detect these </a:t>
            </a:r>
            <a:r>
              <a:rPr lang="en-US" dirty="0"/>
              <a:t>antibodies against the O and H antigens has been in </a:t>
            </a:r>
            <a:r>
              <a:rPr lang="en-US" dirty="0" smtClean="0"/>
              <a:t>use for </a:t>
            </a:r>
            <a:r>
              <a:rPr lang="en-US" dirty="0"/>
              <a:t>decades.</a:t>
            </a:r>
          </a:p>
          <a:p>
            <a:pPr marL="82296" indent="0" algn="l">
              <a:buNone/>
            </a:pPr>
            <a:r>
              <a:rPr lang="en-US" b="1" dirty="0"/>
              <a:t>D. Nucleic Acid Amplification Tests</a:t>
            </a:r>
          </a:p>
        </p:txBody>
      </p:sp>
    </p:spTree>
    <p:extLst>
      <p:ext uri="{BB962C8B-B14F-4D97-AF65-F5344CB8AC3E}">
        <p14:creationId xmlns:p14="http://schemas.microsoft.com/office/powerpoint/2010/main" val="204491833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Treatment</a:t>
            </a:r>
            <a:br>
              <a:rPr lang="en-US" dirty="0" smtClean="0"/>
            </a:br>
            <a:endParaRPr lang="en-US" dirty="0"/>
          </a:p>
        </p:txBody>
      </p:sp>
      <p:sp>
        <p:nvSpPr>
          <p:cNvPr id="3" name="Content Placeholder 2"/>
          <p:cNvSpPr>
            <a:spLocks noGrp="1"/>
          </p:cNvSpPr>
          <p:nvPr>
            <p:ph idx="1"/>
          </p:nvPr>
        </p:nvSpPr>
        <p:spPr/>
        <p:txBody>
          <a:bodyPr>
            <a:normAutofit fontScale="62500" lnSpcReduction="20000"/>
          </a:bodyPr>
          <a:lstStyle/>
          <a:p>
            <a:pPr marL="82296" indent="0" algn="l">
              <a:buNone/>
            </a:pPr>
            <a:r>
              <a:rPr lang="en-US" dirty="0" smtClean="0"/>
              <a:t>While enteric fevers and </a:t>
            </a:r>
            <a:r>
              <a:rPr lang="en-US" dirty="0" err="1" smtClean="0"/>
              <a:t>bacteremias</a:t>
            </a:r>
            <a:r>
              <a:rPr lang="en-US" dirty="0" smtClean="0"/>
              <a:t> with focal lesions require antimicrobial treatment, the vast majority of cases of </a:t>
            </a:r>
            <a:r>
              <a:rPr lang="en-US" dirty="0" err="1" smtClean="0"/>
              <a:t>enterocolitis</a:t>
            </a:r>
            <a:r>
              <a:rPr lang="en-US" dirty="0" smtClean="0"/>
              <a:t> do </a:t>
            </a:r>
            <a:r>
              <a:rPr lang="en-US" dirty="0" smtClean="0"/>
              <a:t>not .  Antimicrobial  </a:t>
            </a:r>
            <a:r>
              <a:rPr lang="en-US" dirty="0" smtClean="0"/>
              <a:t>treatment of salmonella enteritis </a:t>
            </a:r>
            <a:r>
              <a:rPr lang="en-US" dirty="0" smtClean="0"/>
              <a:t>in  </a:t>
            </a:r>
            <a:r>
              <a:rPr lang="en-US" dirty="0" smtClean="0"/>
              <a:t>neonates </a:t>
            </a:r>
            <a:r>
              <a:rPr lang="en-US" dirty="0" smtClean="0"/>
              <a:t> is </a:t>
            </a:r>
            <a:r>
              <a:rPr lang="en-US" dirty="0" smtClean="0"/>
              <a:t>important</a:t>
            </a:r>
            <a:r>
              <a:rPr lang="en-US" dirty="0" smtClean="0"/>
              <a:t>.  </a:t>
            </a:r>
            <a:r>
              <a:rPr lang="en-US" dirty="0" smtClean="0"/>
              <a:t>In </a:t>
            </a:r>
            <a:r>
              <a:rPr lang="en-US" dirty="0" err="1" smtClean="0"/>
              <a:t>enterocolitis</a:t>
            </a:r>
            <a:r>
              <a:rPr lang="en-US" dirty="0" smtClean="0"/>
              <a:t>, clinical </a:t>
            </a:r>
            <a:r>
              <a:rPr lang="en-US" dirty="0" smtClean="0"/>
              <a:t> symptoms  and  excretion </a:t>
            </a:r>
            <a:r>
              <a:rPr lang="en-US" dirty="0" smtClean="0"/>
              <a:t>of the salmonellae </a:t>
            </a:r>
            <a:r>
              <a:rPr lang="en-US" dirty="0" smtClean="0"/>
              <a:t> may be  </a:t>
            </a:r>
            <a:r>
              <a:rPr lang="en-US" dirty="0" smtClean="0"/>
              <a:t>prolonged by antimicrobial </a:t>
            </a:r>
            <a:r>
              <a:rPr lang="en-US" dirty="0" smtClean="0"/>
              <a:t> therapy</a:t>
            </a:r>
            <a:r>
              <a:rPr lang="en-US" dirty="0" smtClean="0"/>
              <a:t>. In severe </a:t>
            </a:r>
            <a:r>
              <a:rPr lang="en-US" dirty="0" smtClean="0"/>
              <a:t>diarrhea , replacement  </a:t>
            </a:r>
            <a:r>
              <a:rPr lang="en-US" dirty="0" smtClean="0"/>
              <a:t>of </a:t>
            </a:r>
            <a:r>
              <a:rPr lang="en-US" dirty="0" smtClean="0"/>
              <a:t>fluids  and  electrolytes  </a:t>
            </a:r>
            <a:r>
              <a:rPr lang="en-US" dirty="0" smtClean="0"/>
              <a:t>is essential.</a:t>
            </a:r>
          </a:p>
          <a:p>
            <a:pPr marL="82296" indent="0" algn="l">
              <a:buNone/>
            </a:pPr>
            <a:r>
              <a:rPr lang="en-US" dirty="0" smtClean="0"/>
              <a:t>Antimicrobial therapy of invasive salmonella infections is with </a:t>
            </a:r>
            <a:r>
              <a:rPr lang="en-US" dirty="0" err="1" smtClean="0"/>
              <a:t>ampicillin</a:t>
            </a:r>
            <a:r>
              <a:rPr lang="en-US" dirty="0" smtClean="0"/>
              <a:t>, </a:t>
            </a:r>
            <a:r>
              <a:rPr lang="en-US" dirty="0" err="1" smtClean="0"/>
              <a:t>trimethoprim-sulfamethoxazole</a:t>
            </a:r>
            <a:r>
              <a:rPr lang="en-US" dirty="0" smtClean="0"/>
              <a:t>, or a third-generation cephalosporin. Multiple drug resistance transmitted genetically by plasmids among enteric bacteria is a problem in salmonella infections. Susceptibility testing is an important adjunct to selecting a proper antibiotic.</a:t>
            </a:r>
          </a:p>
          <a:p>
            <a:pPr marL="82296" indent="0" algn="l">
              <a:buNone/>
            </a:pPr>
            <a:r>
              <a:rPr lang="en-US" dirty="0" smtClean="0"/>
              <a:t>In most carriers, the organisms persist in the gallbladder (particularly if gallstones are present) and in the </a:t>
            </a:r>
            <a:r>
              <a:rPr lang="en-US" dirty="0" err="1" smtClean="0"/>
              <a:t>biliary</a:t>
            </a:r>
            <a:r>
              <a:rPr lang="en-US" dirty="0" smtClean="0"/>
              <a:t> tract. Some chronic carriers have been cured by </a:t>
            </a:r>
            <a:r>
              <a:rPr lang="en-US" dirty="0" err="1" smtClean="0"/>
              <a:t>ampicillin</a:t>
            </a:r>
            <a:r>
              <a:rPr lang="en-US" dirty="0" smtClean="0"/>
              <a:t> alone, but in most cases </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Culture</a:t>
            </a:r>
            <a:endParaRPr lang="en-US" dirty="0"/>
          </a:p>
        </p:txBody>
      </p:sp>
      <p:sp>
        <p:nvSpPr>
          <p:cNvPr id="3" name="Content Placeholder 2"/>
          <p:cNvSpPr>
            <a:spLocks noGrp="1"/>
          </p:cNvSpPr>
          <p:nvPr>
            <p:ph idx="1"/>
          </p:nvPr>
        </p:nvSpPr>
        <p:spPr/>
        <p:txBody>
          <a:bodyPr>
            <a:normAutofit lnSpcReduction="10000"/>
          </a:bodyPr>
          <a:lstStyle/>
          <a:p>
            <a:pPr marL="82296" indent="0" algn="l">
              <a:buNone/>
            </a:pPr>
            <a:r>
              <a:rPr lang="en-US" i="1" dirty="0" smtClean="0"/>
              <a:t>E coli</a:t>
            </a:r>
            <a:r>
              <a:rPr lang="en-US" dirty="0" smtClean="0"/>
              <a:t> and most of the other enteric bacteria form circular, convex, smooth colonies with distinct edges. </a:t>
            </a:r>
            <a:r>
              <a:rPr lang="en-US" dirty="0" err="1" smtClean="0"/>
              <a:t>Enterobacter</a:t>
            </a:r>
            <a:r>
              <a:rPr lang="en-US" dirty="0" smtClean="0"/>
              <a:t> colonies are similar but somewhat more </a:t>
            </a:r>
            <a:r>
              <a:rPr lang="en-US" dirty="0" err="1" smtClean="0"/>
              <a:t>mucoid</a:t>
            </a:r>
            <a:r>
              <a:rPr lang="en-US" dirty="0" smtClean="0"/>
              <a:t>. </a:t>
            </a:r>
            <a:r>
              <a:rPr lang="en-US" dirty="0" err="1" smtClean="0"/>
              <a:t>Klebsiella</a:t>
            </a:r>
            <a:r>
              <a:rPr lang="en-US" dirty="0" smtClean="0"/>
              <a:t> colonies are large and very </a:t>
            </a:r>
            <a:r>
              <a:rPr lang="en-US" dirty="0" err="1" smtClean="0"/>
              <a:t>mucoid</a:t>
            </a:r>
            <a:r>
              <a:rPr lang="en-US" dirty="0" smtClean="0"/>
              <a:t> and tend to coalesce with prolonged incubation. The salmonellae and </a:t>
            </a:r>
            <a:r>
              <a:rPr lang="en-US" dirty="0" err="1" smtClean="0"/>
              <a:t>shigellae</a:t>
            </a:r>
            <a:r>
              <a:rPr lang="en-US" dirty="0" smtClean="0"/>
              <a:t> produce colonies similar to </a:t>
            </a:r>
            <a:r>
              <a:rPr lang="en-US" i="1" dirty="0" smtClean="0"/>
              <a:t>E coli</a:t>
            </a:r>
            <a:r>
              <a:rPr lang="en-US" dirty="0" smtClean="0"/>
              <a:t> but do not ferment lactose. Some strains of </a:t>
            </a:r>
            <a:r>
              <a:rPr lang="en-US" i="1" dirty="0" smtClean="0"/>
              <a:t>E coli</a:t>
            </a:r>
            <a:r>
              <a:rPr lang="en-US" dirty="0" smtClean="0"/>
              <a:t> produce </a:t>
            </a:r>
            <a:r>
              <a:rPr lang="en-US" dirty="0" err="1" smtClean="0"/>
              <a:t>hemolysis</a:t>
            </a:r>
            <a:r>
              <a:rPr lang="en-US" dirty="0" smtClean="0"/>
              <a:t> on blood agar</a:t>
            </a:r>
            <a:endParaRPr lang="en-US"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Prevention &amp; Control</a:t>
            </a:r>
            <a:br>
              <a:rPr lang="en-US" dirty="0" smtClean="0"/>
            </a:br>
            <a:endParaRPr lang="en-US" dirty="0"/>
          </a:p>
        </p:txBody>
      </p:sp>
      <p:sp>
        <p:nvSpPr>
          <p:cNvPr id="3" name="Content Placeholder 2"/>
          <p:cNvSpPr>
            <a:spLocks noGrp="1"/>
          </p:cNvSpPr>
          <p:nvPr>
            <p:ph idx="1"/>
          </p:nvPr>
        </p:nvSpPr>
        <p:spPr/>
        <p:txBody>
          <a:bodyPr>
            <a:normAutofit fontScale="85000" lnSpcReduction="20000"/>
          </a:bodyPr>
          <a:lstStyle/>
          <a:p>
            <a:pPr marL="82296" indent="0" algn="l">
              <a:buNone/>
            </a:pPr>
            <a:r>
              <a:rPr lang="en-US" dirty="0" smtClean="0"/>
              <a:t>Sanitary measures must be taken to prevent contamination of food and water by rodents or other animals that excrete salmonellae. Infected poultry, meats, and eggs must be thoroughly cooked. Carriers must not be allowed to work as food handlers and </a:t>
            </a:r>
            <a:r>
              <a:rPr lang="en-US" dirty="0"/>
              <a:t> </a:t>
            </a:r>
            <a:r>
              <a:rPr lang="en-US" dirty="0" smtClean="0"/>
              <a:t>should observe strict hygienic precautions</a:t>
            </a:r>
          </a:p>
          <a:p>
            <a:pPr marL="82296" indent="0" algn="l">
              <a:buNone/>
            </a:pPr>
            <a:r>
              <a:rPr lang="en-US" dirty="0"/>
              <a:t>Two typhoid vaccines are currently available </a:t>
            </a:r>
            <a:r>
              <a:rPr lang="en-US" dirty="0" smtClean="0"/>
              <a:t>an oral live, attenuated vaccine (Ty 21a) and a Vi </a:t>
            </a:r>
            <a:r>
              <a:rPr lang="en-US" dirty="0"/>
              <a:t>capsular polysaccharide vaccine (Vi CPS) for </a:t>
            </a:r>
            <a:r>
              <a:rPr lang="en-US" dirty="0" smtClean="0"/>
              <a:t>intramuscular use</a:t>
            </a:r>
            <a:r>
              <a:rPr lang="en-US" dirty="0"/>
              <a:t>. Vaccination is recommended for travelers to </a:t>
            </a:r>
            <a:r>
              <a:rPr lang="en-US" dirty="0" smtClean="0"/>
              <a:t> endemic regions</a:t>
            </a:r>
            <a:r>
              <a:rPr lang="en-US" dirty="0"/>
              <a:t>, especially if the traveler visits rural areas or </a:t>
            </a:r>
            <a:r>
              <a:rPr lang="en-US" dirty="0" smtClean="0"/>
              <a:t>small\ villages </a:t>
            </a:r>
            <a:r>
              <a:rPr lang="en-US" dirty="0"/>
              <a:t>where food choices are limited. Both vaccines </a:t>
            </a:r>
            <a:r>
              <a:rPr lang="en-US" dirty="0" smtClean="0"/>
              <a:t>have an </a:t>
            </a:r>
            <a:r>
              <a:rPr lang="en-US" dirty="0"/>
              <a:t>efficacy of 50–80%. </a:t>
            </a:r>
            <a:r>
              <a:rPr lang="en-US" dirty="0" smtClean="0"/>
              <a:t>.</a:t>
            </a:r>
          </a:p>
          <a:p>
            <a:pPr marL="82296" indent="0" algn="l">
              <a:buNone/>
            </a:pP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Enterobacteriaceae</a:t>
            </a:r>
            <a:r>
              <a:rPr lang="en-US" dirty="0"/>
              <a:t> </a:t>
            </a:r>
          </a:p>
        </p:txBody>
      </p:sp>
      <p:sp>
        <p:nvSpPr>
          <p:cNvPr id="3" name="Content Placeholder 2"/>
          <p:cNvSpPr>
            <a:spLocks noGrp="1"/>
          </p:cNvSpPr>
          <p:nvPr>
            <p:ph idx="1"/>
          </p:nvPr>
        </p:nvSpPr>
        <p:spPr/>
        <p:txBody>
          <a:bodyPr>
            <a:normAutofit fontScale="77500" lnSpcReduction="20000"/>
          </a:bodyPr>
          <a:lstStyle/>
          <a:p>
            <a:pPr marL="82296" indent="0" algn="l">
              <a:buNone/>
            </a:pPr>
            <a:r>
              <a:rPr lang="en-US" b="1" dirty="0" smtClean="0"/>
              <a:t>Lactose Fermented Rapidly</a:t>
            </a:r>
            <a:r>
              <a:rPr lang="en-US" dirty="0" smtClean="0"/>
              <a:t>    </a:t>
            </a:r>
            <a:r>
              <a:rPr lang="en-US" i="1" dirty="0" smtClean="0"/>
              <a:t>Escherichia coli:</a:t>
            </a:r>
            <a:r>
              <a:rPr lang="en-US" dirty="0" smtClean="0"/>
              <a:t> metallic sheen on differential media; motile; flat, </a:t>
            </a:r>
            <a:r>
              <a:rPr lang="en-US" dirty="0" err="1" smtClean="0"/>
              <a:t>nonviscous</a:t>
            </a:r>
            <a:r>
              <a:rPr lang="en-US" dirty="0" smtClean="0"/>
              <a:t> colonies    </a:t>
            </a:r>
            <a:r>
              <a:rPr lang="en-US" i="1" dirty="0" err="1" smtClean="0"/>
              <a:t>Enterobacter</a:t>
            </a:r>
            <a:r>
              <a:rPr lang="en-US" i="1" dirty="0" smtClean="0"/>
              <a:t> </a:t>
            </a:r>
            <a:r>
              <a:rPr lang="en-US" i="1" dirty="0" err="1" smtClean="0"/>
              <a:t>aerogenes</a:t>
            </a:r>
            <a:r>
              <a:rPr lang="en-US" i="1" dirty="0" smtClean="0"/>
              <a:t>: </a:t>
            </a:r>
            <a:r>
              <a:rPr lang="en-US" dirty="0" smtClean="0"/>
              <a:t>raised colonies, no metallic sheen; often motile; more viscous growth    </a:t>
            </a:r>
            <a:r>
              <a:rPr lang="en-US" i="1" dirty="0" err="1" smtClean="0"/>
              <a:t>Klebsiella</a:t>
            </a:r>
            <a:r>
              <a:rPr lang="en-US" i="1" dirty="0" smtClean="0"/>
              <a:t> </a:t>
            </a:r>
            <a:r>
              <a:rPr lang="en-US" i="1" dirty="0" err="1" smtClean="0"/>
              <a:t>pneumoniae</a:t>
            </a:r>
            <a:r>
              <a:rPr lang="en-US" i="1" dirty="0" smtClean="0"/>
              <a:t>: </a:t>
            </a:r>
            <a:r>
              <a:rPr lang="en-US" dirty="0" smtClean="0"/>
              <a:t>very viscous, </a:t>
            </a:r>
            <a:r>
              <a:rPr lang="en-US" dirty="0" err="1" smtClean="0"/>
              <a:t>mucoid</a:t>
            </a:r>
            <a:r>
              <a:rPr lang="en-US" dirty="0" smtClean="0"/>
              <a:t> growth; </a:t>
            </a:r>
            <a:r>
              <a:rPr lang="en-US" dirty="0" err="1" smtClean="0"/>
              <a:t>nonmotile</a:t>
            </a:r>
            <a:r>
              <a:rPr lang="en-US" dirty="0" smtClean="0"/>
              <a:t> </a:t>
            </a:r>
          </a:p>
          <a:p>
            <a:pPr marL="82296" indent="0" algn="l">
              <a:buNone/>
            </a:pPr>
            <a:r>
              <a:rPr lang="en-US" dirty="0" smtClean="0"/>
              <a:t> </a:t>
            </a:r>
            <a:r>
              <a:rPr lang="en-US" b="1" dirty="0" smtClean="0"/>
              <a:t>Lactose Fermented Slowly</a:t>
            </a:r>
            <a:r>
              <a:rPr lang="en-US" dirty="0" smtClean="0"/>
              <a:t>    </a:t>
            </a:r>
            <a:r>
              <a:rPr lang="en-US" i="1" dirty="0" err="1" smtClean="0"/>
              <a:t>Edwardsiella</a:t>
            </a:r>
            <a:r>
              <a:rPr lang="en-US" i="1" dirty="0" smtClean="0"/>
              <a:t>, </a:t>
            </a:r>
            <a:r>
              <a:rPr lang="en-US" i="1" dirty="0" err="1" smtClean="0"/>
              <a:t>Serratia</a:t>
            </a:r>
            <a:r>
              <a:rPr lang="en-US" i="1" dirty="0" smtClean="0"/>
              <a:t>, </a:t>
            </a:r>
            <a:r>
              <a:rPr lang="en-US" i="1" dirty="0" err="1" smtClean="0"/>
              <a:t>Citrobacter</a:t>
            </a:r>
            <a:r>
              <a:rPr lang="en-US" i="1" dirty="0" smtClean="0"/>
              <a:t>, Arizona, </a:t>
            </a:r>
            <a:r>
              <a:rPr lang="en-US" i="1" dirty="0" err="1" smtClean="0"/>
              <a:t>Providencia</a:t>
            </a:r>
            <a:r>
              <a:rPr lang="en-US" i="1" dirty="0" smtClean="0"/>
              <a:t>, </a:t>
            </a:r>
            <a:r>
              <a:rPr lang="en-US" i="1" dirty="0" err="1" smtClean="0"/>
              <a:t>Erwinia</a:t>
            </a:r>
            <a:r>
              <a:rPr lang="en-US" dirty="0" smtClean="0"/>
              <a:t> </a:t>
            </a:r>
          </a:p>
          <a:p>
            <a:pPr marL="82296" indent="0" algn="l">
              <a:buNone/>
            </a:pPr>
            <a:r>
              <a:rPr lang="en-US" dirty="0" smtClean="0"/>
              <a:t> </a:t>
            </a:r>
            <a:r>
              <a:rPr lang="en-US" b="1" dirty="0" smtClean="0"/>
              <a:t>Lactose Not Fermented</a:t>
            </a:r>
            <a:r>
              <a:rPr lang="en-US" dirty="0" smtClean="0"/>
              <a:t>    </a:t>
            </a:r>
            <a:r>
              <a:rPr lang="en-US" i="1" dirty="0" err="1" smtClean="0"/>
              <a:t>Shigella</a:t>
            </a:r>
            <a:r>
              <a:rPr lang="en-US" dirty="0" smtClean="0"/>
              <a:t> species: </a:t>
            </a:r>
            <a:r>
              <a:rPr lang="en-US" dirty="0" err="1" smtClean="0"/>
              <a:t>nonmotile</a:t>
            </a:r>
            <a:r>
              <a:rPr lang="en-US" dirty="0" smtClean="0"/>
              <a:t>; no gas from dextrose    </a:t>
            </a:r>
            <a:r>
              <a:rPr lang="en-US" i="1" dirty="0" smtClean="0"/>
              <a:t>Salmonella</a:t>
            </a:r>
            <a:r>
              <a:rPr lang="en-US" dirty="0" smtClean="0"/>
              <a:t> species: motile; acid and usually gas from dextrose    </a:t>
            </a:r>
            <a:r>
              <a:rPr lang="en-US" i="1" dirty="0" smtClean="0"/>
              <a:t>Proteus </a:t>
            </a:r>
            <a:r>
              <a:rPr lang="en-US" dirty="0" smtClean="0"/>
              <a:t>species: "swarming" on agar; urea rapidly hydrolyzed (smell of ammonia)    </a:t>
            </a:r>
            <a:r>
              <a:rPr lang="en-US" i="1" dirty="0" smtClean="0"/>
              <a:t>Pseudomonas </a:t>
            </a:r>
            <a:r>
              <a:rPr lang="en-US" dirty="0" smtClean="0"/>
              <a:t>species : soluble pigments, blue-green and fluorescing; sweetish smell</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Antigenic Structure</a:t>
            </a:r>
            <a:endParaRPr lang="en-US" dirty="0"/>
          </a:p>
        </p:txBody>
      </p:sp>
      <p:sp>
        <p:nvSpPr>
          <p:cNvPr id="3" name="Content Placeholder 2"/>
          <p:cNvSpPr>
            <a:spLocks noGrp="1"/>
          </p:cNvSpPr>
          <p:nvPr>
            <p:ph idx="1"/>
          </p:nvPr>
        </p:nvSpPr>
        <p:spPr/>
        <p:txBody>
          <a:bodyPr>
            <a:normAutofit fontScale="40000" lnSpcReduction="20000"/>
          </a:bodyPr>
          <a:lstStyle/>
          <a:p>
            <a:pPr algn="l"/>
            <a:r>
              <a:rPr lang="en-US" sz="5600" dirty="0" err="1" smtClean="0"/>
              <a:t>Enterobacteriaceae</a:t>
            </a:r>
            <a:r>
              <a:rPr lang="en-US" sz="5600" dirty="0" smtClean="0"/>
              <a:t> have a complex antigenic structure. They are classified by more than 150 different heat-stable somatic O (lipopolysaccharide) antigens, more than 100 heat-labile K (capsular) antigens, and more than 50 H (</a:t>
            </a:r>
            <a:r>
              <a:rPr lang="en-US" sz="5600" dirty="0" err="1" smtClean="0"/>
              <a:t>flagellar</a:t>
            </a:r>
            <a:r>
              <a:rPr lang="en-US" sz="5600" dirty="0" smtClean="0"/>
              <a:t>) antigens  In </a:t>
            </a:r>
            <a:r>
              <a:rPr lang="en-US" sz="5600" i="1" dirty="0" smtClean="0"/>
              <a:t>Salmonella </a:t>
            </a:r>
            <a:r>
              <a:rPr lang="en-US" sz="5600" i="1" dirty="0" err="1" smtClean="0"/>
              <a:t>typhi</a:t>
            </a:r>
            <a:r>
              <a:rPr lang="en-US" sz="5600" i="1" dirty="0" smtClean="0"/>
              <a:t>, </a:t>
            </a:r>
            <a:r>
              <a:rPr lang="en-US" sz="5600" dirty="0" smtClean="0"/>
              <a:t>the capsular antigens are called Vi antigens.</a:t>
            </a:r>
          </a:p>
          <a:p>
            <a:pPr algn="l"/>
            <a:r>
              <a:rPr lang="en-US" sz="5600" b="1" dirty="0" smtClean="0"/>
              <a:t> O antigens</a:t>
            </a:r>
            <a:r>
              <a:rPr lang="en-US" sz="5600" dirty="0" smtClean="0"/>
              <a:t> are the most external part of the cell wall lipopolysaccharide and consist of repeating units of polysaccharide.  O antigens are resistant to heat and alcohol and usually are detected by bacterial agglutination. Antibodies to O antigens are predominantly </a:t>
            </a:r>
            <a:r>
              <a:rPr lang="en-US" sz="5600" dirty="0" err="1" smtClean="0"/>
              <a:t>IgM</a:t>
            </a:r>
            <a:r>
              <a:rPr lang="en-US" sz="5600" dirty="0" smtClean="0"/>
              <a:t>.</a:t>
            </a:r>
          </a:p>
          <a:p>
            <a:pPr algn="l"/>
            <a:r>
              <a:rPr lang="en-US" sz="5600" dirty="0" smtClean="0"/>
              <a:t>While each genus of </a:t>
            </a:r>
            <a:r>
              <a:rPr lang="en-US" sz="5600" dirty="0" err="1" smtClean="0"/>
              <a:t>Enterobacteriaceae</a:t>
            </a:r>
            <a:r>
              <a:rPr lang="en-US" sz="5600" dirty="0" smtClean="0"/>
              <a:t> is associated with specific O groups, a single organism may carry several O antigens. Thus, most </a:t>
            </a:r>
            <a:r>
              <a:rPr lang="en-US" sz="5600" dirty="0" err="1" smtClean="0"/>
              <a:t>shigellae</a:t>
            </a:r>
            <a:r>
              <a:rPr lang="en-US" sz="5600" dirty="0" smtClean="0"/>
              <a:t> share one or more O antigens with </a:t>
            </a:r>
            <a:r>
              <a:rPr lang="en-US" sz="5600" i="1" dirty="0" smtClean="0"/>
              <a:t>E coli. </a:t>
            </a:r>
            <a:r>
              <a:rPr lang="en-US" sz="5600" dirty="0" smtClean="0"/>
              <a:t> O antigens may be associated with specific human diseases, </a:t>
            </a:r>
            <a:r>
              <a:rPr lang="en-US" sz="5600" dirty="0" err="1" smtClean="0"/>
              <a:t>eg</a:t>
            </a:r>
            <a:r>
              <a:rPr lang="en-US" sz="5600" dirty="0" smtClean="0"/>
              <a:t>, specific O types of </a:t>
            </a:r>
            <a:r>
              <a:rPr lang="en-US" sz="5600" i="1" dirty="0" smtClean="0"/>
              <a:t>E coli</a:t>
            </a:r>
            <a:r>
              <a:rPr lang="en-US" sz="5600" dirty="0" smtClean="0"/>
              <a:t> are found in diarrhea and in urinary tract infections.</a:t>
            </a:r>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a:t>K antigens </a:t>
            </a:r>
            <a:endParaRPr lang="ar-IQ" b="1" dirty="0"/>
          </a:p>
        </p:txBody>
      </p:sp>
      <p:sp>
        <p:nvSpPr>
          <p:cNvPr id="3" name="عنصر نائب للمحتوى 2"/>
          <p:cNvSpPr>
            <a:spLocks noGrp="1"/>
          </p:cNvSpPr>
          <p:nvPr>
            <p:ph idx="1"/>
          </p:nvPr>
        </p:nvSpPr>
        <p:spPr/>
        <p:txBody>
          <a:bodyPr>
            <a:normAutofit fontScale="77500" lnSpcReduction="20000"/>
          </a:bodyPr>
          <a:lstStyle/>
          <a:p>
            <a:pPr marL="82296" indent="0" algn="l">
              <a:buNone/>
            </a:pPr>
            <a:r>
              <a:rPr lang="en-US" dirty="0"/>
              <a:t>K antigens are external to O antigens on some but not all </a:t>
            </a:r>
            <a:r>
              <a:rPr lang="en-US" dirty="0" err="1"/>
              <a:t>Enterobacteriaceae</a:t>
            </a:r>
            <a:r>
              <a:rPr lang="en-US" dirty="0"/>
              <a:t>. Some are polysaccharides, including the K antigens of E coli; others are proteins. </a:t>
            </a:r>
            <a:r>
              <a:rPr lang="en-US" dirty="0" smtClean="0"/>
              <a:t>  </a:t>
            </a:r>
            <a:r>
              <a:rPr lang="en-US" dirty="0"/>
              <a:t>they may be associated with virulence (</a:t>
            </a:r>
            <a:r>
              <a:rPr lang="en-US" dirty="0" err="1"/>
              <a:t>eg</a:t>
            </a:r>
            <a:r>
              <a:rPr lang="en-US" dirty="0"/>
              <a:t>, E coli strains producing K1 antigen are prominent in neonatal meningitis, and K antigens of E coli cause attachment of the bacteria to epithelial cells prior to gastrointestinal or urinary tract invasion).</a:t>
            </a:r>
          </a:p>
          <a:p>
            <a:pPr marL="82296" indent="0" algn="l">
              <a:buNone/>
            </a:pPr>
            <a:r>
              <a:rPr lang="en-US" dirty="0" err="1"/>
              <a:t>Klebsiellae</a:t>
            </a:r>
            <a:r>
              <a:rPr lang="en-US" dirty="0"/>
              <a:t> form large capsules consisting of polysaccharides (K antigens) covering the somatic (O or H) antigens and can be identified by capsular swelling tests with specific antisera. Human infections of the respiratory tract are caused particularly by capsular types 1 and 2; those of the urinary tract, by types 8, 9, 10, and 24.</a:t>
            </a:r>
          </a:p>
          <a:p>
            <a:endParaRPr lang="ar-IQ" dirty="0"/>
          </a:p>
        </p:txBody>
      </p:sp>
    </p:spTree>
    <p:extLst>
      <p:ext uri="{BB962C8B-B14F-4D97-AF65-F5344CB8AC3E}">
        <p14:creationId xmlns:p14="http://schemas.microsoft.com/office/powerpoint/2010/main" val="22693717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dirty="0"/>
              <a:t>H antigens</a:t>
            </a:r>
            <a:endParaRPr lang="ar-IQ" b="1" dirty="0"/>
          </a:p>
        </p:txBody>
      </p:sp>
      <p:sp>
        <p:nvSpPr>
          <p:cNvPr id="3" name="عنصر نائب للمحتوى 2"/>
          <p:cNvSpPr>
            <a:spLocks noGrp="1"/>
          </p:cNvSpPr>
          <p:nvPr>
            <p:ph idx="1"/>
          </p:nvPr>
        </p:nvSpPr>
        <p:spPr/>
        <p:txBody>
          <a:bodyPr>
            <a:normAutofit fontScale="85000" lnSpcReduction="20000"/>
          </a:bodyPr>
          <a:lstStyle/>
          <a:p>
            <a:pPr marL="82296" indent="0" algn="l">
              <a:buNone/>
            </a:pPr>
            <a:r>
              <a:rPr lang="en-US" dirty="0"/>
              <a:t>H antigens are located on flagella and are denatured or removed by heat or alcohol. They are preserved by treating motile bacterial variants with formalin. Such H antigens agglutinate with anti-H antibodies, mainly </a:t>
            </a:r>
            <a:r>
              <a:rPr lang="en-US" dirty="0" err="1"/>
              <a:t>IgG</a:t>
            </a:r>
            <a:r>
              <a:rPr lang="en-US" dirty="0"/>
              <a:t>. The determinants in H antigens are a function of the amino acid sequence in </a:t>
            </a:r>
            <a:r>
              <a:rPr lang="en-US" dirty="0" err="1"/>
              <a:t>flagellar</a:t>
            </a:r>
            <a:r>
              <a:rPr lang="en-US" dirty="0"/>
              <a:t> protein (</a:t>
            </a:r>
            <a:r>
              <a:rPr lang="en-US" dirty="0" err="1"/>
              <a:t>flagellin</a:t>
            </a:r>
            <a:r>
              <a:rPr lang="en-US" dirty="0"/>
              <a:t>). Within a single serotype, </a:t>
            </a:r>
            <a:r>
              <a:rPr lang="en-US" dirty="0" err="1"/>
              <a:t>flagellar</a:t>
            </a:r>
            <a:r>
              <a:rPr lang="en-US" dirty="0"/>
              <a:t> antigens may be present in either or both of two forms, called phase </a:t>
            </a:r>
            <a:r>
              <a:rPr lang="en-US" dirty="0" smtClean="0"/>
              <a:t>1 </a:t>
            </a:r>
            <a:r>
              <a:rPr lang="en-US" dirty="0"/>
              <a:t>and phase 2 </a:t>
            </a:r>
            <a:r>
              <a:rPr lang="en-US" dirty="0" smtClean="0"/>
              <a:t>. </a:t>
            </a:r>
            <a:r>
              <a:rPr lang="en-US" dirty="0"/>
              <a:t>The organism tends to change from one phase to the other; this is called phase </a:t>
            </a:r>
            <a:r>
              <a:rPr lang="en-US" dirty="0" smtClean="0"/>
              <a:t>variation. H antigens on the bacterial surface may interfere with agglutination by anti-O antibody.</a:t>
            </a:r>
            <a:endParaRPr lang="en-US" dirty="0"/>
          </a:p>
          <a:p>
            <a:endParaRPr lang="en-US" dirty="0"/>
          </a:p>
          <a:p>
            <a:endParaRPr lang="ar-IQ" dirty="0"/>
          </a:p>
        </p:txBody>
      </p:sp>
    </p:spTree>
    <p:extLst>
      <p:ext uri="{BB962C8B-B14F-4D97-AF65-F5344CB8AC3E}">
        <p14:creationId xmlns:p14="http://schemas.microsoft.com/office/powerpoint/2010/main" val="223604378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691</TotalTime>
  <Words>4205</Words>
  <Application>Microsoft Office PowerPoint</Application>
  <PresentationFormat>عرض على الشاشة (3:4)‏</PresentationFormat>
  <Paragraphs>160</Paragraphs>
  <Slides>50</Slides>
  <Notes>0</Notes>
  <HiddenSlides>0</HiddenSlides>
  <MMClips>0</MMClips>
  <ScaleCrop>false</ScaleCrop>
  <HeadingPairs>
    <vt:vector size="4" baseType="variant">
      <vt:variant>
        <vt:lpstr>نسق</vt:lpstr>
      </vt:variant>
      <vt:variant>
        <vt:i4>1</vt:i4>
      </vt:variant>
      <vt:variant>
        <vt:lpstr>عناوين الشرائح</vt:lpstr>
      </vt:variant>
      <vt:variant>
        <vt:i4>50</vt:i4>
      </vt:variant>
    </vt:vector>
  </HeadingPairs>
  <TitlesOfParts>
    <vt:vector size="51" baseType="lpstr">
      <vt:lpstr>انقلاب</vt:lpstr>
      <vt:lpstr> </vt:lpstr>
      <vt:lpstr>Introduction</vt:lpstr>
      <vt:lpstr>عرض تقديمي في PowerPoint</vt:lpstr>
      <vt:lpstr>Morphology &amp; Identification Typical Organisms</vt:lpstr>
      <vt:lpstr>Culture</vt:lpstr>
      <vt:lpstr>Enterobacteriaceae </vt:lpstr>
      <vt:lpstr>Antigenic Structure</vt:lpstr>
      <vt:lpstr>K antigens </vt:lpstr>
      <vt:lpstr>H antigens</vt:lpstr>
      <vt:lpstr>عرض تقديمي في PowerPoint</vt:lpstr>
      <vt:lpstr>Colicins (Bacteriocins)</vt:lpstr>
      <vt:lpstr>DISEASES CAUSED BY ENTEROBACTERIACEAE</vt:lpstr>
      <vt:lpstr>عرض تقديمي في PowerPoint</vt:lpstr>
      <vt:lpstr>Escherichia coli </vt:lpstr>
      <vt:lpstr>Pathogenesis &amp; Clinical Findings</vt:lpstr>
      <vt:lpstr>عرض تقديمي في PowerPoint</vt:lpstr>
      <vt:lpstr>2-E coli-Associated Diarrheal Diseases</vt:lpstr>
      <vt:lpstr>Enteropathogenic E coli (EPEC)</vt:lpstr>
      <vt:lpstr>Enterotoxigenic E coli (ETEC)</vt:lpstr>
      <vt:lpstr>Enterohemorrhagic E coli (EHEC)</vt:lpstr>
      <vt:lpstr>Enteroinvasive E coli (EIEC)</vt:lpstr>
      <vt:lpstr>Enteroaggregative E coli (EAEC)</vt:lpstr>
      <vt:lpstr>Meningitis   </vt:lpstr>
      <vt:lpstr>Sepsis</vt:lpstr>
      <vt:lpstr>The Shigellae</vt:lpstr>
      <vt:lpstr>Morphology &amp; Identification</vt:lpstr>
      <vt:lpstr>Pathogenic Shigella Species</vt:lpstr>
      <vt:lpstr>Antigenic Structure</vt:lpstr>
      <vt:lpstr>Pathogenesis &amp; Pathology</vt:lpstr>
      <vt:lpstr>Toxins</vt:lpstr>
      <vt:lpstr>Clinical Findings</vt:lpstr>
      <vt:lpstr>Diagnostic Laboratory Tests</vt:lpstr>
      <vt:lpstr>عرض تقديمي في PowerPoint</vt:lpstr>
      <vt:lpstr>Epidemiology, Prevention, &amp; Control</vt:lpstr>
      <vt:lpstr>Treatment</vt:lpstr>
      <vt:lpstr>Salmonella</vt:lpstr>
      <vt:lpstr>Morphology &amp; Identification</vt:lpstr>
      <vt:lpstr>Classification</vt:lpstr>
      <vt:lpstr>Pathogenesis</vt:lpstr>
      <vt:lpstr>عرض تقديمي في PowerPoint</vt:lpstr>
      <vt:lpstr>عرض تقديمي في PowerPoint</vt:lpstr>
      <vt:lpstr>Epidemiology </vt:lpstr>
      <vt:lpstr>عرض تقديمي في PowerPoint</vt:lpstr>
      <vt:lpstr>Sources of Infection </vt:lpstr>
      <vt:lpstr>Diagnostic Laboratory Tests</vt:lpstr>
      <vt:lpstr>Bacteriologic Methods for Isolation of Salmonellae</vt:lpstr>
      <vt:lpstr>عرض تقديمي في PowerPoint</vt:lpstr>
      <vt:lpstr>C. Serologic Methods</vt:lpstr>
      <vt:lpstr>Treatment </vt:lpstr>
      <vt:lpstr>Prevention &amp; Control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dc:title>
  <dc:creator>Dr.Najdat</dc:creator>
  <cp:lastModifiedBy>new</cp:lastModifiedBy>
  <cp:revision>62</cp:revision>
  <dcterms:created xsi:type="dcterms:W3CDTF">2011-05-30T17:44:59Z</dcterms:created>
  <dcterms:modified xsi:type="dcterms:W3CDTF">2018-12-04T11:43:47Z</dcterms:modified>
</cp:coreProperties>
</file>