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7" r:id="rId12"/>
    <p:sldId id="268" r:id="rId13"/>
    <p:sldId id="265" r:id="rId14"/>
    <p:sldId id="266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780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58805D-7BB7-49DA-8481-B20C1E5DC3B9}" type="datetimeFigureOut">
              <a:rPr lang="ar-SA" smtClean="0"/>
              <a:t>05/03/1440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179320-A9C3-44AF-A66A-DEEC5026D64F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solidFill>
                  <a:srgbClr val="002060"/>
                </a:solidFill>
              </a:rPr>
              <a:t>CORYNEBACTERIUM DIPHTHERIAE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223690"/>
                </a:solidFill>
                <a:latin typeface="MyriadPro-Bold"/>
              </a:rPr>
              <a:t>Prepared by </a:t>
            </a:r>
            <a:r>
              <a:rPr lang="en-US" b="1" dirty="0" err="1">
                <a:solidFill>
                  <a:srgbClr val="223690"/>
                </a:solidFill>
                <a:latin typeface="MyriadPro-Bold"/>
              </a:rPr>
              <a:t>Assit.Prof.Dr</a:t>
            </a:r>
            <a:r>
              <a:rPr lang="en-US" b="1" dirty="0">
                <a:solidFill>
                  <a:srgbClr val="223690"/>
                </a:solidFill>
                <a:latin typeface="MyriadPro-Bold"/>
              </a:rPr>
              <a:t>. </a:t>
            </a:r>
            <a:r>
              <a:rPr lang="en-US" b="1" dirty="0" err="1">
                <a:solidFill>
                  <a:srgbClr val="223690"/>
                </a:solidFill>
                <a:latin typeface="MyriadPro-Bold"/>
              </a:rPr>
              <a:t>Najdat</a:t>
            </a:r>
            <a:r>
              <a:rPr lang="en-US" b="1" dirty="0">
                <a:solidFill>
                  <a:srgbClr val="223690"/>
                </a:solidFill>
                <a:latin typeface="MyriadPro-Bold"/>
              </a:rPr>
              <a:t> </a:t>
            </a:r>
            <a:r>
              <a:rPr lang="en-US" b="1" dirty="0" err="1">
                <a:solidFill>
                  <a:srgbClr val="223690"/>
                </a:solidFill>
                <a:latin typeface="MyriadPro-Bold"/>
              </a:rPr>
              <a:t>B.Mahdi</a:t>
            </a:r>
            <a:endParaRPr lang="en-US" b="1" dirty="0">
              <a:solidFill>
                <a:srgbClr val="223690"/>
              </a:solidFill>
              <a:latin typeface="MyriadPro-Bold"/>
            </a:endParaRPr>
          </a:p>
        </p:txBody>
      </p:sp>
    </p:spTree>
    <p:extLst>
      <p:ext uri="{BB962C8B-B14F-4D97-AF65-F5344CB8AC3E}">
        <p14:creationId xmlns:p14="http://schemas.microsoft.com/office/powerpoint/2010/main" val="420716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Cutaneous diphtheria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smtClean="0"/>
              <a:t>A puncture wound or cut in the skin can result in introduction of C. </a:t>
            </a:r>
            <a:r>
              <a:rPr lang="en-US" dirty="0" err="1" smtClean="0"/>
              <a:t>diphtheriae</a:t>
            </a:r>
            <a:r>
              <a:rPr lang="en-US" dirty="0" smtClean="0"/>
              <a:t> into the subcutaneous tissue, leading to a chronic, </a:t>
            </a:r>
            <a:r>
              <a:rPr lang="en-US" dirty="0" err="1" smtClean="0"/>
              <a:t>nonhealing</a:t>
            </a:r>
            <a:r>
              <a:rPr lang="en-US" dirty="0" smtClean="0"/>
              <a:t> ulcer with a gray membrane. Rarely, exotoxin production leads to </a:t>
            </a:r>
            <a:r>
              <a:rPr lang="en-US" dirty="0" err="1" smtClean="0"/>
              <a:t>tissuem</a:t>
            </a:r>
            <a:r>
              <a:rPr lang="en-US" dirty="0" smtClean="0"/>
              <a:t> degeneration and death.</a:t>
            </a:r>
          </a:p>
        </p:txBody>
      </p:sp>
    </p:spTree>
    <p:extLst>
      <p:ext uri="{BB962C8B-B14F-4D97-AF65-F5344CB8AC3E}">
        <p14:creationId xmlns:p14="http://schemas.microsoft.com/office/powerpoint/2010/main" val="23115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Diagnostic Laboratory Tests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dirty="0"/>
              <a:t>Dacron swabs from the nose, throat, or other suspected</a:t>
            </a:r>
          </a:p>
          <a:p>
            <a:pPr algn="l"/>
            <a:r>
              <a:rPr lang="en-US" dirty="0"/>
              <a:t>lesions must be obtained before antimicrobial drugs are</a:t>
            </a:r>
          </a:p>
          <a:p>
            <a:pPr algn="l"/>
            <a:r>
              <a:rPr lang="en-US" dirty="0"/>
              <a:t>administered. Swabs should be collected from beneath any</a:t>
            </a:r>
          </a:p>
          <a:p>
            <a:pPr algn="l"/>
            <a:r>
              <a:rPr lang="en-US" dirty="0"/>
              <a:t>visible membrane. The swab should then be placed in semisolid</a:t>
            </a:r>
          </a:p>
          <a:p>
            <a:pPr algn="l"/>
            <a:r>
              <a:rPr lang="en-US" dirty="0"/>
              <a:t>transport media such as </a:t>
            </a:r>
            <a:r>
              <a:rPr lang="en-US" dirty="0" err="1"/>
              <a:t>Amies</a:t>
            </a:r>
            <a:r>
              <a:rPr lang="en-US" dirty="0"/>
              <a:t>. Smears stained with</a:t>
            </a:r>
          </a:p>
          <a:p>
            <a:pPr algn="l"/>
            <a:r>
              <a:rPr lang="en-US" dirty="0"/>
              <a:t>alkaline methylene blue or Gram stain show beaded rods in</a:t>
            </a:r>
          </a:p>
          <a:p>
            <a:pPr algn="l"/>
            <a:r>
              <a:rPr lang="en-US" dirty="0"/>
              <a:t>typical arrangement.</a:t>
            </a:r>
          </a:p>
          <a:p>
            <a:pPr algn="l"/>
            <a:r>
              <a:rPr lang="en-US" dirty="0"/>
              <a:t>Specimens should be inoculated to a blood agar plate (to</a:t>
            </a:r>
          </a:p>
          <a:p>
            <a:pPr algn="l"/>
            <a:r>
              <a:rPr lang="en-US" dirty="0"/>
              <a:t>rule out hemolytic streptococci) and a selective medium such</a:t>
            </a:r>
          </a:p>
          <a:p>
            <a:pPr algn="l"/>
            <a:r>
              <a:rPr lang="en-US" dirty="0"/>
              <a:t>as a </a:t>
            </a:r>
            <a:r>
              <a:rPr lang="en-US" dirty="0" err="1"/>
              <a:t>tellurite</a:t>
            </a:r>
            <a:r>
              <a:rPr lang="en-US" dirty="0"/>
              <a:t> plate (</a:t>
            </a:r>
            <a:r>
              <a:rPr lang="en-US" dirty="0" err="1"/>
              <a:t>eg</a:t>
            </a:r>
            <a:r>
              <a:rPr lang="en-US" dirty="0"/>
              <a:t>, </a:t>
            </a:r>
            <a:r>
              <a:rPr lang="en-US" dirty="0" err="1"/>
              <a:t>cystine-tellurite</a:t>
            </a:r>
            <a:r>
              <a:rPr lang="en-US" dirty="0"/>
              <a:t> blood agar [CTBA] or</a:t>
            </a:r>
          </a:p>
          <a:p>
            <a:pPr algn="l"/>
            <a:r>
              <a:rPr lang="en-US" dirty="0"/>
              <a:t>modified </a:t>
            </a:r>
            <a:r>
              <a:rPr lang="en-US" dirty="0" err="1"/>
              <a:t>Tinsdale’s</a:t>
            </a:r>
            <a:r>
              <a:rPr lang="en-US" dirty="0"/>
              <a:t> medium) and incubated at 37°C in 5% CO2.</a:t>
            </a:r>
          </a:p>
          <a:p>
            <a:pPr algn="l"/>
            <a:r>
              <a:rPr lang="en-US" dirty="0"/>
              <a:t>Plates should be examined in 18–24 hours. In 36–48 hours, the</a:t>
            </a:r>
          </a:p>
          <a:p>
            <a:pPr algn="l"/>
            <a:r>
              <a:rPr lang="en-US" dirty="0"/>
              <a:t>colonies on </a:t>
            </a:r>
            <a:r>
              <a:rPr lang="en-US" dirty="0" err="1"/>
              <a:t>tellurite</a:t>
            </a:r>
            <a:r>
              <a:rPr lang="en-US" dirty="0"/>
              <a:t> medium are sufficiently definite for recognition</a:t>
            </a:r>
          </a:p>
          <a:p>
            <a:pPr algn="l"/>
            <a:r>
              <a:rPr lang="en-US" dirty="0"/>
              <a:t>of C </a:t>
            </a:r>
            <a:r>
              <a:rPr lang="en-US" dirty="0" err="1"/>
              <a:t>diphtheriae</a:t>
            </a:r>
            <a:r>
              <a:rPr lang="en-US" dirty="0"/>
              <a:t>. On </a:t>
            </a:r>
            <a:r>
              <a:rPr lang="en-US" dirty="0" err="1"/>
              <a:t>cystine</a:t>
            </a:r>
            <a:r>
              <a:rPr lang="en-US" dirty="0"/>
              <a:t> </a:t>
            </a:r>
            <a:r>
              <a:rPr lang="en-US" dirty="0" err="1"/>
              <a:t>tellurite</a:t>
            </a:r>
            <a:r>
              <a:rPr lang="en-US" dirty="0"/>
              <a:t> agar, the colonies</a:t>
            </a:r>
          </a:p>
          <a:p>
            <a:pPr algn="l"/>
            <a:r>
              <a:rPr lang="en-US" dirty="0"/>
              <a:t>are black with a brown halo.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14142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presumptive C </a:t>
            </a:r>
            <a:r>
              <a:rPr lang="en-US" dirty="0" err="1"/>
              <a:t>diphtheriae</a:t>
            </a:r>
            <a:r>
              <a:rPr lang="en-US" dirty="0"/>
              <a:t> isolate should be subjected</a:t>
            </a:r>
            <a:br>
              <a:rPr lang="en-US" dirty="0"/>
            </a:br>
            <a:r>
              <a:rPr lang="en-US" dirty="0"/>
              <a:t>to testing for </a:t>
            </a:r>
            <a:r>
              <a:rPr lang="en-US" dirty="0" err="1"/>
              <a:t>toxigenicity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en-US" dirty="0"/>
              <a:t>1. Modified </a:t>
            </a:r>
            <a:r>
              <a:rPr lang="en-US" dirty="0" err="1"/>
              <a:t>Elek</a:t>
            </a:r>
            <a:r>
              <a:rPr lang="en-US" dirty="0"/>
              <a:t> </a:t>
            </a:r>
            <a:r>
              <a:rPr lang="en-US" dirty="0" err="1"/>
              <a:t>immunoprecipitation</a:t>
            </a:r>
            <a:r>
              <a:rPr lang="en-US" dirty="0"/>
              <a:t> method described</a:t>
            </a:r>
          </a:p>
          <a:p>
            <a:pPr algn="l"/>
            <a:r>
              <a:rPr lang="en-US" dirty="0"/>
              <a:t>by the World Health Organization </a:t>
            </a:r>
            <a:r>
              <a:rPr lang="en-US" dirty="0" smtClean="0"/>
              <a:t>.</a:t>
            </a:r>
            <a:endParaRPr lang="en-US" dirty="0"/>
          </a:p>
          <a:p>
            <a:pPr algn="l"/>
            <a:r>
              <a:rPr lang="en-US" dirty="0"/>
              <a:t>2. Polymerase chain reaction (PCR)–based methods have</a:t>
            </a:r>
          </a:p>
          <a:p>
            <a:pPr algn="l"/>
            <a:r>
              <a:rPr lang="en-US" dirty="0"/>
              <a:t>been described for detection of the diphtheria </a:t>
            </a:r>
            <a:r>
              <a:rPr lang="en-US" dirty="0" smtClean="0"/>
              <a:t>toxin gene .                                                            </a:t>
            </a:r>
            <a:endParaRPr lang="en-US" dirty="0"/>
          </a:p>
          <a:p>
            <a:pPr algn="l"/>
            <a:r>
              <a:rPr lang="en-US" dirty="0"/>
              <a:t>3. Enzyme-linked </a:t>
            </a:r>
            <a:r>
              <a:rPr lang="en-US" dirty="0" err="1"/>
              <a:t>immunosorbent</a:t>
            </a:r>
            <a:r>
              <a:rPr lang="en-US" dirty="0"/>
              <a:t> assays can be used</a:t>
            </a:r>
          </a:p>
          <a:p>
            <a:pPr algn="l"/>
            <a:r>
              <a:rPr lang="en-US" dirty="0"/>
              <a:t>to detect diphtheria toxin </a:t>
            </a:r>
          </a:p>
          <a:p>
            <a:pPr algn="l"/>
            <a:r>
              <a:rPr lang="en-US" dirty="0"/>
              <a:t>4. An </a:t>
            </a:r>
            <a:r>
              <a:rPr lang="en-US" dirty="0" err="1"/>
              <a:t>immunochromatographic</a:t>
            </a:r>
            <a:r>
              <a:rPr lang="en-US" dirty="0"/>
              <a:t> strip assay allows detection</a:t>
            </a:r>
          </a:p>
          <a:p>
            <a:pPr algn="l"/>
            <a:r>
              <a:rPr lang="en-US" dirty="0"/>
              <a:t>of diphtheria toxin in a matter of hours</a:t>
            </a:r>
            <a:r>
              <a:rPr lang="en-US" dirty="0" smtClean="0"/>
              <a:t>..</a:t>
            </a:r>
            <a:endParaRPr lang="en-US" dirty="0"/>
          </a:p>
          <a:p>
            <a:pPr algn="l"/>
            <a:r>
              <a:rPr lang="en-US" dirty="0"/>
              <a:t>The latter two assays are not widely available.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86568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Immunity: Diphtheria toxin is antigenic and stimulates the production of antibodies that </a:t>
            </a:r>
            <a:r>
              <a:rPr lang="ar-IQ" dirty="0" smtClean="0"/>
              <a:t>(</a:t>
            </a:r>
            <a:r>
              <a:rPr lang="en-US" dirty="0" smtClean="0"/>
              <a:t>neutralize the toxin’s activity.(Note: Formalin</a:t>
            </a:r>
          </a:p>
          <a:p>
            <a:pPr algn="l"/>
            <a:r>
              <a:rPr lang="en-US" dirty="0" smtClean="0"/>
              <a:t>treatment of the toxin produces a toxoid that retains </a:t>
            </a:r>
            <a:endParaRPr lang="ar-IQ" dirty="0" smtClean="0"/>
          </a:p>
          <a:p>
            <a:pPr algn="l"/>
            <a:r>
              <a:rPr lang="en-US" dirty="0" smtClean="0"/>
              <a:t>the antigenicity but not the toxicity of the molecule.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7053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700808"/>
            <a:ext cx="8229600" cy="4525963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The corner stone of diphtheria prevention is immunization with toxoid, usually administered in the </a:t>
            </a:r>
            <a:r>
              <a:rPr lang="en-US" dirty="0" err="1" smtClean="0"/>
              <a:t>DTaP</a:t>
            </a:r>
            <a:r>
              <a:rPr lang="en-US" dirty="0" smtClean="0"/>
              <a:t> triple vaccine, together with tetanus toxoid and pertussis antigens . The initial series of injections should be started in infancy. Booster injections of diphtheria toxoid (with tetanus toxoid) should be given at approximately 10-year intervals throughout life. The control of an epidemic outbreak of diphtheria involves rigorous immunization and a search for healthy carriers among patient contacts.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7976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507288" cy="4767808"/>
          </a:xfrm>
        </p:spPr>
        <p:txBody>
          <a:bodyPr/>
          <a:lstStyle/>
          <a:p>
            <a:pPr algn="l"/>
            <a:r>
              <a:rPr lang="en-US" b="1" dirty="0" smtClean="0"/>
              <a:t>REFERENCES</a:t>
            </a:r>
          </a:p>
          <a:p>
            <a:endParaRPr lang="en-US" dirty="0"/>
          </a:p>
          <a:p>
            <a:pPr algn="l"/>
            <a:r>
              <a:rPr lang="en-US" dirty="0"/>
              <a:t>Medical </a:t>
            </a:r>
            <a:r>
              <a:rPr lang="en-US" dirty="0" smtClean="0"/>
              <a:t>Microbiology-</a:t>
            </a:r>
            <a:r>
              <a:rPr lang="en-US" dirty="0" err="1" smtClean="0"/>
              <a:t>Jawetz</a:t>
            </a:r>
            <a:r>
              <a:rPr lang="en-US" dirty="0"/>
              <a:t>, </a:t>
            </a:r>
            <a:r>
              <a:rPr lang="en-US" dirty="0" err="1"/>
              <a:t>Melnick</a:t>
            </a:r>
            <a:r>
              <a:rPr lang="en-US" dirty="0"/>
              <a:t>, &amp; </a:t>
            </a:r>
            <a:r>
              <a:rPr lang="en-US" dirty="0" err="1"/>
              <a:t>Adelberg</a:t>
            </a:r>
            <a:r>
              <a:rPr lang="en-US" dirty="0" smtClean="0"/>
              <a:t>’</a:t>
            </a:r>
            <a:endParaRPr lang="en-US" dirty="0"/>
          </a:p>
          <a:p>
            <a:pPr algn="l"/>
            <a:r>
              <a:rPr lang="en-US" dirty="0" smtClean="0"/>
              <a:t>2016)</a:t>
            </a:r>
            <a:r>
              <a:rPr lang="ar-IQ" dirty="0" smtClean="0"/>
              <a:t>)</a:t>
            </a:r>
            <a:r>
              <a:rPr lang="en-US" dirty="0" smtClean="0"/>
              <a:t>Twenty-Seventh Edition</a:t>
            </a:r>
          </a:p>
          <a:p>
            <a:pPr algn="l"/>
            <a:r>
              <a:rPr lang="en-US" dirty="0" err="1" smtClean="0"/>
              <a:t>Lippincott’sIllustrated</a:t>
            </a:r>
            <a:r>
              <a:rPr lang="en-US" dirty="0" smtClean="0"/>
              <a:t> </a:t>
            </a:r>
            <a:r>
              <a:rPr lang="en-US" dirty="0" err="1" smtClean="0"/>
              <a:t>ReviewsMicrobiologThird</a:t>
            </a:r>
            <a:r>
              <a:rPr lang="en-US" dirty="0" smtClean="0"/>
              <a:t> Edition</a:t>
            </a:r>
          </a:p>
          <a:p>
            <a:pPr algn="l"/>
            <a:endParaRPr lang="en-US" dirty="0" smtClean="0"/>
          </a:p>
          <a:p>
            <a:pPr marL="0" indent="0" algn="l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0679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Corynebacteria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are 0.5–1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μm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in  diameter and several micrometers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long. Characteristically, they possess irregular swellings at one end that give them the </a:t>
            </a:r>
            <a:r>
              <a:rPr lang="ar-SA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Irregularly distributed within the rod (often</a:t>
            </a:r>
          </a:p>
          <a:p>
            <a:pPr algn="just"/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near the poles) are granules staining deeply with aniline dyes(metachromatic- granules) that give the rod a beaded appearance                                          .</a:t>
            </a:r>
          </a:p>
        </p:txBody>
      </p:sp>
    </p:spTree>
    <p:extLst>
      <p:ext uri="{BB962C8B-B14F-4D97-AF65-F5344CB8AC3E}">
        <p14:creationId xmlns:p14="http://schemas.microsoft.com/office/powerpoint/2010/main" val="25698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2248" y="1935163"/>
            <a:ext cx="4839504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70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 err="1" smtClean="0">
                <a:latin typeface="Arial"/>
              </a:rPr>
              <a:t>Corynebacteria</a:t>
            </a:r>
            <a:r>
              <a:rPr lang="en-US" b="0" i="0" u="none" strike="noStrike" baseline="0" dirty="0" smtClean="0">
                <a:latin typeface="Arial"/>
              </a:rPr>
              <a:t> are small, slender, pleomorphic, gram-positive rods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of distinctive morphology that tend to stain unevenly. They are </a:t>
            </a:r>
            <a:r>
              <a:rPr lang="en-US" b="0" i="0" u="none" strike="noStrike" baseline="0" dirty="0" err="1" smtClean="0">
                <a:latin typeface="Arial"/>
              </a:rPr>
              <a:t>nonmotile</a:t>
            </a:r>
            <a:r>
              <a:rPr lang="en-US" b="0" i="0" u="none" strike="noStrike" baseline="0" dirty="0" smtClean="0">
                <a:latin typeface="Arial"/>
              </a:rPr>
              <a:t>, and they do not form spores. </a:t>
            </a:r>
            <a:r>
              <a:rPr lang="en-US" b="0" i="0" u="none" strike="noStrike" baseline="0" dirty="0" err="1" smtClean="0">
                <a:latin typeface="Arial"/>
              </a:rPr>
              <a:t>Corynebacterium</a:t>
            </a:r>
            <a:r>
              <a:rPr lang="en-US" b="0" i="0" u="none" strike="noStrike" baseline="0" dirty="0" smtClean="0">
                <a:latin typeface="Arial"/>
              </a:rPr>
              <a:t> is a large genus of diverse habitat. Most species are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facultative anaerobes, and those associated with humans, including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the pathogen C. </a:t>
            </a:r>
            <a:r>
              <a:rPr lang="en-US" b="0" i="0" u="none" strike="noStrike" baseline="0" dirty="0" err="1" smtClean="0">
                <a:latin typeface="Arial"/>
              </a:rPr>
              <a:t>diphtheriae</a:t>
            </a:r>
            <a:r>
              <a:rPr lang="en-US" b="0" i="0" u="none" strike="noStrike" baseline="0" dirty="0" smtClean="0">
                <a:latin typeface="Arial"/>
              </a:rPr>
              <a:t>, grow aerobically on standard laboratory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media such as blood agar.</a:t>
            </a:r>
          </a:p>
        </p:txBody>
      </p:sp>
    </p:spTree>
    <p:extLst>
      <p:ext uri="{BB962C8B-B14F-4D97-AF65-F5344CB8AC3E}">
        <p14:creationId xmlns:p14="http://schemas.microsoft.com/office/powerpoint/2010/main" val="109726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err="1"/>
              <a:t>Corynebacterium</a:t>
            </a:r>
            <a:r>
              <a:rPr lang="en-US" b="1" i="1" dirty="0"/>
              <a:t> </a:t>
            </a:r>
            <a:r>
              <a:rPr lang="en-US" b="1" i="1" dirty="0" err="1"/>
              <a:t>diphtheriae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 smtClean="0">
                <a:latin typeface="Arial"/>
              </a:rPr>
              <a:t>Diphtheria, caused by C. </a:t>
            </a:r>
            <a:r>
              <a:rPr lang="en-US" b="0" i="1" u="none" strike="noStrike" baseline="0" dirty="0" err="1" smtClean="0">
                <a:latin typeface="Arial"/>
              </a:rPr>
              <a:t>diphtheriae</a:t>
            </a:r>
            <a:r>
              <a:rPr lang="en-US" b="0" i="0" u="none" strike="noStrike" baseline="0" dirty="0" smtClean="0">
                <a:latin typeface="Arial"/>
              </a:rPr>
              <a:t>, is an acute respiratory or cutaneous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disease and may be life threatening. The development of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effective vaccination protocols and</a:t>
            </a:r>
            <a:r>
              <a:rPr lang="en-US" dirty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wide spread immunization  beginning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in early childhood has made the disease rare in developed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countries. However, diphtheria is a serious disease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throughout the world, particularly in those countries where the </a:t>
            </a:r>
            <a:r>
              <a:rPr lang="ar-SA" b="0" i="0" u="none" strike="noStrike" baseline="0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has not been immunized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population</a:t>
            </a:r>
          </a:p>
        </p:txBody>
      </p:sp>
    </p:spTree>
    <p:extLst>
      <p:ext uri="{BB962C8B-B14F-4D97-AF65-F5344CB8AC3E}">
        <p14:creationId xmlns:p14="http://schemas.microsoft.com/office/powerpoint/2010/main" val="402159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Epidemiology: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i="1" dirty="0" smtClean="0">
                <a:solidFill>
                  <a:srgbClr val="00B050"/>
                </a:solidFill>
              </a:rPr>
              <a:t>C. </a:t>
            </a:r>
            <a:r>
              <a:rPr lang="en-US" b="1" i="1" dirty="0" err="1" smtClean="0">
                <a:solidFill>
                  <a:srgbClr val="00B050"/>
                </a:solidFill>
              </a:rPr>
              <a:t>diphtheriae</a:t>
            </a:r>
            <a:r>
              <a:rPr lang="en-US" b="1" i="1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is found in the throat and    </a:t>
            </a:r>
            <a:r>
              <a:rPr lang="en-US" dirty="0" err="1" smtClean="0">
                <a:solidFill>
                  <a:srgbClr val="00B050"/>
                </a:solidFill>
              </a:rPr>
              <a:t>naso</a:t>
            </a:r>
            <a:r>
              <a:rPr lang="en-US" dirty="0" smtClean="0">
                <a:solidFill>
                  <a:srgbClr val="00B050"/>
                </a:solidFill>
              </a:rPr>
              <a:t> -pharynx of carriers and in patients with diphtheria. This disease Is  a local infection.</a:t>
            </a:r>
            <a:r>
              <a:rPr lang="ar-SA" dirty="0" smtClean="0">
                <a:solidFill>
                  <a:srgbClr val="00B050"/>
                </a:solidFill>
              </a:rPr>
              <a:t>         </a:t>
            </a:r>
            <a:endParaRPr lang="en-US" dirty="0" smtClean="0">
              <a:solidFill>
                <a:srgbClr val="00B050"/>
              </a:solidFill>
            </a:endParaRPr>
          </a:p>
          <a:p>
            <a:pPr algn="l"/>
            <a:r>
              <a:rPr lang="en-US" dirty="0" smtClean="0">
                <a:solidFill>
                  <a:srgbClr val="00B050"/>
                </a:solidFill>
              </a:rPr>
              <a:t>, usually of the throat, and the organism is </a:t>
            </a:r>
            <a:r>
              <a:rPr lang="ar-SA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primarily spread by respiratory droplets,     usually by convalescent or asymptomatic carriers. It is less frequently </a:t>
            </a:r>
            <a:r>
              <a:rPr lang="en-US" dirty="0" smtClean="0"/>
              <a:t>spread by direct contact</a:t>
            </a:r>
          </a:p>
          <a:p>
            <a:pPr algn="l"/>
            <a:r>
              <a:rPr lang="en-US" dirty="0" smtClean="0"/>
              <a:t>with an infected individual or a contaminated fomite.</a:t>
            </a:r>
          </a:p>
        </p:txBody>
      </p:sp>
    </p:spTree>
    <p:extLst>
      <p:ext uri="{BB962C8B-B14F-4D97-AF65-F5344CB8AC3E}">
        <p14:creationId xmlns:p14="http://schemas.microsoft.com/office/powerpoint/2010/main" val="43276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77500" lnSpcReduction="20000"/>
          </a:bodyPr>
          <a:lstStyle/>
          <a:p>
            <a:pPr algn="l"/>
            <a:r>
              <a:rPr lang="en-US" dirty="0" smtClean="0"/>
              <a:t>Diphtheria is caused by the local and systemic effects of a single exotoxin that inhibits eukaryotic protein synthesis.</a:t>
            </a:r>
          </a:p>
          <a:p>
            <a:pPr algn="l"/>
            <a:r>
              <a:rPr lang="en-US" dirty="0" smtClean="0"/>
              <a:t>The toxin molecule is a heat-labile polypeptide that is</a:t>
            </a:r>
          </a:p>
          <a:p>
            <a:pPr algn="l"/>
            <a:r>
              <a:rPr lang="en-US" dirty="0" smtClean="0"/>
              <a:t>composed of two fragments, A and B. Fragment B binds to susceptible</a:t>
            </a:r>
          </a:p>
          <a:p>
            <a:pPr algn="l"/>
            <a:r>
              <a:rPr lang="en-US" dirty="0" smtClean="0"/>
              <a:t>cell membranes and mediates the delivery of fragment</a:t>
            </a:r>
          </a:p>
          <a:p>
            <a:pPr algn="l"/>
            <a:r>
              <a:rPr lang="en-US" dirty="0" smtClean="0"/>
              <a:t>A to its target. Inside the cell, fragment A separates from fragment</a:t>
            </a:r>
          </a:p>
          <a:p>
            <a:pPr algn="l"/>
            <a:r>
              <a:rPr lang="en-US" dirty="0" smtClean="0"/>
              <a:t>B and catalyzes a reaction between nicotine adenine dinucleotide</a:t>
            </a:r>
          </a:p>
          <a:p>
            <a:pPr algn="l"/>
            <a:r>
              <a:rPr lang="en-US" dirty="0" smtClean="0"/>
              <a:t>(NAD+) and the eukaryotic polypeptide chain elongation</a:t>
            </a:r>
          </a:p>
          <a:p>
            <a:pPr algn="l"/>
            <a:r>
              <a:rPr lang="en-US" dirty="0" smtClean="0"/>
              <a:t>factor, EF-2  The toxin is encoded on a β-</a:t>
            </a:r>
            <a:r>
              <a:rPr lang="en-US" dirty="0" err="1" smtClean="0"/>
              <a:t>coryne</a:t>
            </a:r>
            <a:r>
              <a:rPr lang="en-US" dirty="0" smtClean="0"/>
              <a:t> -</a:t>
            </a:r>
          </a:p>
          <a:p>
            <a:pPr algn="l"/>
            <a:r>
              <a:rPr lang="en-US" dirty="0" smtClean="0"/>
              <a:t>phage and only those strains in which the phage is integrated</a:t>
            </a:r>
          </a:p>
          <a:p>
            <a:pPr algn="l"/>
            <a:r>
              <a:rPr lang="en-US" dirty="0" smtClean="0"/>
              <a:t>into the </a:t>
            </a:r>
            <a:r>
              <a:rPr lang="en-US" i="1" dirty="0" smtClean="0"/>
              <a:t>C. </a:t>
            </a:r>
            <a:r>
              <a:rPr lang="en-US" i="1" dirty="0" err="1" smtClean="0"/>
              <a:t>diphtheriae</a:t>
            </a:r>
            <a:r>
              <a:rPr lang="en-US" i="1" dirty="0" smtClean="0"/>
              <a:t> </a:t>
            </a:r>
            <a:r>
              <a:rPr lang="en-US" dirty="0" smtClean="0"/>
              <a:t>chromosome produce toxin. Toxin gene</a:t>
            </a:r>
          </a:p>
          <a:p>
            <a:pPr algn="l"/>
            <a:r>
              <a:rPr lang="en-US" dirty="0" smtClean="0"/>
              <a:t>expression is also regulated by environmental conditions. Low</a:t>
            </a:r>
          </a:p>
          <a:p>
            <a:pPr algn="l"/>
            <a:r>
              <a:rPr lang="en-US" dirty="0" smtClean="0"/>
              <a:t>iron conditions induce toxin expression, whereas high iron </a:t>
            </a:r>
            <a:r>
              <a:rPr lang="en-US" dirty="0" err="1" smtClean="0"/>
              <a:t>condtions</a:t>
            </a:r>
            <a:endParaRPr lang="en-US" dirty="0" smtClean="0"/>
          </a:p>
          <a:p>
            <a:r>
              <a:rPr lang="en-US" dirty="0" smtClean="0"/>
              <a:t>repress toxin production                                                                                      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5236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7677472"/>
          </a:xfrm>
        </p:spPr>
        <p:txBody>
          <a:bodyPr/>
          <a:lstStyle/>
          <a:p>
            <a:endParaRPr lang="ar-IQ" dirty="0"/>
          </a:p>
        </p:txBody>
      </p:sp>
      <p:pic>
        <p:nvPicPr>
          <p:cNvPr id="1026" name="Picture 2" descr="C:\Users\new\Pictures\الخناق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584" y="932436"/>
            <a:ext cx="2304256" cy="592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7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Clinical significance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484784"/>
            <a:ext cx="8229600" cy="460851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b="1" dirty="0" smtClean="0"/>
              <a:t>Upper respiratory tract infection</a:t>
            </a:r>
            <a:r>
              <a:rPr lang="en-US" dirty="0" smtClean="0"/>
              <a:t>: Diphtheria is a strictly localized</a:t>
            </a:r>
          </a:p>
          <a:p>
            <a:pPr algn="l"/>
            <a:r>
              <a:rPr lang="en-US" dirty="0" smtClean="0"/>
              <a:t>infection, usually of the throat. The infection produces  distinctive thick, grayish, adherent exudate (</a:t>
            </a:r>
            <a:r>
              <a:rPr lang="en-US" dirty="0" err="1" smtClean="0"/>
              <a:t>pseudomembrane</a:t>
            </a:r>
            <a:r>
              <a:rPr lang="en-US" dirty="0" smtClean="0"/>
              <a:t>) that is composed of cell debris from the mucosa and inflammatory products. It coats the throat</a:t>
            </a:r>
          </a:p>
          <a:p>
            <a:pPr algn="l"/>
            <a:r>
              <a:rPr lang="en-US" dirty="0" smtClean="0"/>
              <a:t>and may extend into the nasal passages or downward in the</a:t>
            </a:r>
          </a:p>
          <a:p>
            <a:pPr algn="l"/>
            <a:r>
              <a:rPr lang="en-US" dirty="0" smtClean="0"/>
              <a:t>respiratory tract, where the exudate sometimes obstructs the.</a:t>
            </a:r>
          </a:p>
          <a:p>
            <a:pPr algn="l"/>
            <a:r>
              <a:rPr lang="en-US" dirty="0" smtClean="0"/>
              <a:t>airways, even leading to suffocation., generalized symptoms occur caused by production and absorption of toxin . Although all human cells  are sensitive to diphtheria toxin, the major clinical effects</a:t>
            </a:r>
          </a:p>
          <a:p>
            <a:pPr algn="l"/>
            <a:r>
              <a:rPr lang="en-US" dirty="0" smtClean="0"/>
              <a:t>involve the heart and peripheral nerves. Cardiac conduction</a:t>
            </a:r>
          </a:p>
          <a:p>
            <a:pPr algn="l"/>
            <a:r>
              <a:rPr lang="en-US" dirty="0" smtClean="0"/>
              <a:t>defects and myocarditis may lead to congestive heart failure</a:t>
            </a:r>
          </a:p>
          <a:p>
            <a:pPr algn="l"/>
            <a:r>
              <a:rPr lang="en-US" dirty="0" smtClean="0"/>
              <a:t>and permanent heart damage.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9184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287</TotalTime>
  <Words>947</Words>
  <Application>Microsoft Office PowerPoint</Application>
  <PresentationFormat>عرض على الشاشة (3:4)‏</PresentationFormat>
  <Paragraphs>73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تدفق</vt:lpstr>
      <vt:lpstr>CORYNEBACTERIUM DIPHTHERIAE</vt:lpstr>
      <vt:lpstr>عرض تقديمي في PowerPoint</vt:lpstr>
      <vt:lpstr>عرض تقديمي في PowerPoint</vt:lpstr>
      <vt:lpstr>عرض تقديمي في PowerPoint</vt:lpstr>
      <vt:lpstr>Corynebacterium diphtheriae</vt:lpstr>
      <vt:lpstr>Epidemiology:</vt:lpstr>
      <vt:lpstr>Pathogenesis</vt:lpstr>
      <vt:lpstr>عرض تقديمي في PowerPoint</vt:lpstr>
      <vt:lpstr>Clinical significance</vt:lpstr>
      <vt:lpstr>Cutaneous diphtheria</vt:lpstr>
      <vt:lpstr>Diagnostic Laboratory Tests</vt:lpstr>
      <vt:lpstr>A presumptive C diphtheriae isolate should be subjected to testing for toxigenicity</vt:lpstr>
      <vt:lpstr>عرض تقديمي في PowerPoint</vt:lpstr>
      <vt:lpstr>Prevention: </vt:lpstr>
      <vt:lpstr>  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CORYNEBACTERIUM DIPHTHERIAE</dc:title>
  <dc:creator>DR.Ahmed Saker 2o1O</dc:creator>
  <cp:lastModifiedBy>new</cp:lastModifiedBy>
  <cp:revision>26</cp:revision>
  <dcterms:created xsi:type="dcterms:W3CDTF">2017-04-23T15:05:05Z</dcterms:created>
  <dcterms:modified xsi:type="dcterms:W3CDTF">2018-11-13T08:17:47Z</dcterms:modified>
</cp:coreProperties>
</file>