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33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07/04/1440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0B34F065-1154-456A-91E3-76DE8E75E17B}"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pPr/>
              <a:t>07/04/1440</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ar.m.wikipedia.org/wiki/%D8%B9%D8%B8%D9%85_%D8%B7%D9%88%D9%8A%D9%84" TargetMode="External"/><Relationship Id="rId3" Type="http://schemas.openxmlformats.org/officeDocument/2006/relationships/hyperlink" Target="https://ar.m.wikipedia.org/wiki/%D9%83%D8%B1%D9%8A%D8%A7%D8%AA_%D8%A7%D9%84%D8%AF%D9%85_%D8%A7%D9%84%D8%A8%D9%8A%D8%B6%D8%A7%D8%A1" TargetMode="External"/><Relationship Id="rId7" Type="http://schemas.openxmlformats.org/officeDocument/2006/relationships/hyperlink" Target="https://ar.m.wikipedia.org/wiki/%D8%B9%D8%B8%D9%85_%D9%85%D8%B3%D8%B7%D8%AD" TargetMode="External"/><Relationship Id="rId2" Type="http://schemas.openxmlformats.org/officeDocument/2006/relationships/hyperlink" Target="https://ar.m.wikipedia.org/wiki/%D9%84%D8%BA%D8%A9_%D9%84%D8%A7%D8%AA%D9%8A%D9%86%D9%8A%D8%A9" TargetMode="External"/><Relationship Id="rId1" Type="http://schemas.openxmlformats.org/officeDocument/2006/relationships/slideLayout" Target="../slideLayouts/slideLayout2.xml"/><Relationship Id="rId6" Type="http://schemas.openxmlformats.org/officeDocument/2006/relationships/hyperlink" Target="https://ar.m.wikipedia.org/wiki/%D9%86%D8%AE%D8%A7%D8%B9_%D8%A7%D9%84%D8%B9%D8%B8%D8%A7%D9%85" TargetMode="External"/><Relationship Id="rId5" Type="http://schemas.openxmlformats.org/officeDocument/2006/relationships/hyperlink" Target="https://ar.m.wikipedia.org/wiki/%D8%A7%D9%84%D9%83%D9%8A%D8%B3_%D8%A7%D9%84%D9%85%D8%AD%D9%8A" TargetMode="External"/><Relationship Id="rId4" Type="http://schemas.openxmlformats.org/officeDocument/2006/relationships/hyperlink" Target="https://ar.m.wikipedia.org/wiki/%D8%A7%D9%84%D8%B5%D9%81%D8%A7%D8%A6%D8%AD_%D8%A7%D9%84%D8%AF%D9%85%D9%88%D9%8A%D8%A9" TargetMode="External"/><Relationship Id="rId9" Type="http://schemas.openxmlformats.org/officeDocument/2006/relationships/hyperlink" Target="https://ar.m.wikipedia.org/wiki/%D8%AA%D9%83%D9%88%D9%86_%D8%A7%D9%84%D8%AF%D9%85?fbclid=IwAR1HaqqLvqKWpdgFs129d4mtUh4tIDh6V29GNjoGIiWZMi4F8nPlTk_Ds84"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ar.m.wikipedia.org/wiki/%D8%AA%D9%83%D9%88%D9%86_%D8%A7%D9%84%D8%AF%D9%85?fbclid=IwAR1HaqqLvqKWpdgFs129d4mtUh4tIDh6V29GNjoGIiWZMi4F8nPlTk_Ds84" TargetMode="External"/><Relationship Id="rId2" Type="http://schemas.openxmlformats.org/officeDocument/2006/relationships/hyperlink" Target="https://ar.m.wikipedia.org/wiki/%D8%A7%D9%84%D8%AE%D9%84%D8%A7%D9%8A%D8%A7_%D8%A7%D9%84%D8%AC%D8%B0%D8%B9%D9%8A%D8%A9"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295128" y="1556792"/>
            <a:ext cx="7848872" cy="1584176"/>
          </a:xfrm>
        </p:spPr>
        <p:txBody>
          <a:bodyPr>
            <a:normAutofit fontScale="90000"/>
          </a:bodyPr>
          <a:lstStyle/>
          <a:p>
            <a:r>
              <a:rPr lang="ar-IQ" dirty="0" err="1" smtClean="0"/>
              <a:t>الموضوع </a:t>
            </a:r>
            <a:r>
              <a:rPr lang="ar-IQ" dirty="0" smtClean="0"/>
              <a:t>: تكوين خلايا الدم </a:t>
            </a:r>
            <a:br>
              <a:rPr lang="ar-IQ" dirty="0" smtClean="0"/>
            </a:br>
            <a:r>
              <a:rPr lang="en-US" dirty="0" err="1" smtClean="0"/>
              <a:t>Haematopoiesis</a:t>
            </a:r>
            <a:r>
              <a:rPr lang="en-US" dirty="0" smtClean="0"/>
              <a:t/>
            </a:r>
            <a:br>
              <a:rPr lang="en-US" dirty="0" smtClean="0"/>
            </a:br>
            <a:endParaRPr lang="ar-IQ" dirty="0"/>
          </a:p>
        </p:txBody>
      </p:sp>
      <p:sp>
        <p:nvSpPr>
          <p:cNvPr id="3" name="عنوان فرعي 2"/>
          <p:cNvSpPr>
            <a:spLocks noGrp="1"/>
          </p:cNvSpPr>
          <p:nvPr>
            <p:ph type="subTitle" idx="1"/>
          </p:nvPr>
        </p:nvSpPr>
        <p:spPr>
          <a:xfrm>
            <a:off x="1289304" y="3140968"/>
            <a:ext cx="7854696" cy="3717032"/>
          </a:xfrm>
        </p:spPr>
        <p:txBody>
          <a:bodyPr/>
          <a:lstStyle/>
          <a:p>
            <a:pPr algn="ctr"/>
            <a:r>
              <a:rPr lang="ar-IQ" sz="3200" dirty="0" smtClean="0">
                <a:solidFill>
                  <a:srgbClr val="FFFF00"/>
                </a:solidFill>
              </a:rPr>
              <a:t>بأشراف </a:t>
            </a:r>
            <a:r>
              <a:rPr lang="ar-IQ" sz="3200" dirty="0" err="1" smtClean="0">
                <a:solidFill>
                  <a:srgbClr val="FFFF00"/>
                </a:solidFill>
              </a:rPr>
              <a:t>الدكتورة </a:t>
            </a:r>
            <a:r>
              <a:rPr lang="ar-IQ" sz="3200" dirty="0" smtClean="0">
                <a:solidFill>
                  <a:srgbClr val="FFFF00"/>
                </a:solidFill>
              </a:rPr>
              <a:t>: فائزة نص</a:t>
            </a:r>
            <a:r>
              <a:rPr lang="ar-IQ" dirty="0" smtClean="0"/>
              <a:t>ر  </a:t>
            </a:r>
          </a:p>
          <a:p>
            <a:r>
              <a:rPr lang="ar-IQ" sz="2800" dirty="0" smtClean="0">
                <a:solidFill>
                  <a:schemeClr val="accent2">
                    <a:lumMod val="60000"/>
                    <a:lumOff val="40000"/>
                  </a:schemeClr>
                </a:solidFill>
              </a:rPr>
              <a:t>ومن اعداد </a:t>
            </a:r>
            <a:r>
              <a:rPr lang="ar-IQ" sz="2800" dirty="0" err="1" smtClean="0">
                <a:solidFill>
                  <a:schemeClr val="accent2">
                    <a:lumMod val="60000"/>
                    <a:lumOff val="40000"/>
                  </a:schemeClr>
                </a:solidFill>
              </a:rPr>
              <a:t>الطلاب </a:t>
            </a:r>
            <a:r>
              <a:rPr lang="ar-IQ" dirty="0" err="1" smtClean="0"/>
              <a:t>:</a:t>
            </a:r>
            <a:endParaRPr lang="ar-IQ" dirty="0" smtClean="0"/>
          </a:p>
          <a:p>
            <a:pPr marL="514350" indent="-514350">
              <a:buAutoNum type="arabicPeriod"/>
            </a:pPr>
            <a:r>
              <a:rPr lang="ar-IQ" dirty="0" smtClean="0"/>
              <a:t>محمد عبد الكريم </a:t>
            </a:r>
          </a:p>
          <a:p>
            <a:pPr marL="514350" indent="-514350">
              <a:buAutoNum type="arabicPeriod"/>
            </a:pPr>
            <a:r>
              <a:rPr lang="ar-IQ" dirty="0" err="1" smtClean="0"/>
              <a:t>دلوفان</a:t>
            </a:r>
            <a:r>
              <a:rPr lang="ar-IQ" dirty="0" smtClean="0"/>
              <a:t> كمال </a:t>
            </a:r>
            <a:r>
              <a:rPr lang="ar-IQ" dirty="0" err="1" smtClean="0"/>
              <a:t>روؤف</a:t>
            </a:r>
            <a:r>
              <a:rPr lang="ar-IQ" dirty="0" smtClean="0"/>
              <a:t> </a:t>
            </a:r>
          </a:p>
          <a:p>
            <a:pPr marL="514350" indent="-514350">
              <a:buAutoNum type="arabicPeriod"/>
            </a:pPr>
            <a:r>
              <a:rPr lang="ar-IQ" dirty="0" smtClean="0"/>
              <a:t> </a:t>
            </a:r>
            <a:r>
              <a:rPr lang="ar-IQ" dirty="0" err="1" smtClean="0"/>
              <a:t>ده</a:t>
            </a:r>
            <a:r>
              <a:rPr lang="ar-IQ" dirty="0" smtClean="0"/>
              <a:t> ريا </a:t>
            </a:r>
            <a:r>
              <a:rPr lang="ar-IQ" dirty="0" err="1" smtClean="0"/>
              <a:t>شيرزاد</a:t>
            </a:r>
            <a:r>
              <a:rPr lang="ar-IQ" dirty="0" smtClean="0"/>
              <a:t>  حميد</a:t>
            </a:r>
          </a:p>
          <a:p>
            <a:pPr marL="514350" indent="-514350">
              <a:buAutoNum type="arabicPeriod"/>
            </a:pPr>
            <a:r>
              <a:rPr lang="ar-IQ" dirty="0" smtClean="0"/>
              <a:t>رؤيا جلال </a:t>
            </a: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المقدمة </a:t>
            </a:r>
            <a:endParaRPr lang="ar-IQ" dirty="0"/>
          </a:p>
        </p:txBody>
      </p:sp>
      <p:sp>
        <p:nvSpPr>
          <p:cNvPr id="3" name="عنصر نائب للمحتوى 2"/>
          <p:cNvSpPr>
            <a:spLocks noGrp="1"/>
          </p:cNvSpPr>
          <p:nvPr>
            <p:ph idx="1"/>
          </p:nvPr>
        </p:nvSpPr>
        <p:spPr/>
        <p:txBody>
          <a:bodyPr>
            <a:normAutofit lnSpcReduction="10000"/>
          </a:bodyPr>
          <a:lstStyle/>
          <a:p>
            <a:r>
              <a:rPr lang="ar-IQ" b="1" dirty="0" smtClean="0"/>
              <a:t>تكون </a:t>
            </a:r>
            <a:r>
              <a:rPr lang="ar-IQ" b="1" dirty="0" err="1" smtClean="0"/>
              <a:t>الدم</a:t>
            </a:r>
            <a:r>
              <a:rPr lang="ar-IQ" dirty="0" err="1" smtClean="0"/>
              <a:t> (</a:t>
            </a:r>
            <a:r>
              <a:rPr lang="ar-IQ" dirty="0" err="1" smtClean="0">
                <a:hlinkClick r:id="rId2" tooltip="لغة لاتينية"/>
              </a:rPr>
              <a:t>باللاتينية</a:t>
            </a:r>
            <a:r>
              <a:rPr lang="ar-IQ" dirty="0" err="1" smtClean="0"/>
              <a:t>:</a:t>
            </a:r>
            <a:r>
              <a:rPr lang="ar-IQ" dirty="0" smtClean="0"/>
              <a:t> </a:t>
            </a:r>
            <a:r>
              <a:rPr lang="en-US" dirty="0" err="1" smtClean="0"/>
              <a:t>Haematopoiesis</a:t>
            </a:r>
            <a:r>
              <a:rPr lang="en-US" dirty="0" smtClean="0"/>
              <a:t>) </a:t>
            </a:r>
            <a:r>
              <a:rPr lang="ar-IQ" dirty="0" smtClean="0"/>
              <a:t>هي عملية يتم من خلالها انتاج </a:t>
            </a:r>
            <a:r>
              <a:rPr lang="ar-IQ" dirty="0" smtClean="0">
                <a:hlinkClick r:id="rId3" tooltip="كريات الدم البيضاء"/>
              </a:rPr>
              <a:t>كريات الدم البيضاء</a:t>
            </a:r>
            <a:r>
              <a:rPr lang="ar-IQ" dirty="0" smtClean="0"/>
              <a:t> </a:t>
            </a:r>
            <a:r>
              <a:rPr lang="ar-IQ" dirty="0" smtClean="0">
                <a:hlinkClick r:id="rId4" tooltip="الصفائح الدموية"/>
              </a:rPr>
              <a:t>والصفائح الدموية</a:t>
            </a:r>
            <a:r>
              <a:rPr lang="ar-IQ" dirty="0" smtClean="0"/>
              <a:t>،تبدأ هذه العملية في </a:t>
            </a:r>
            <a:r>
              <a:rPr lang="ar-IQ" dirty="0" smtClean="0">
                <a:hlinkClick r:id="rId5" tooltip="الكيس المحي"/>
              </a:rPr>
              <a:t>الكيس المحي</a:t>
            </a:r>
            <a:r>
              <a:rPr lang="ar-IQ" dirty="0" smtClean="0"/>
              <a:t> و مع تطور الجنين تنتقل إلى كبد الجنين وطحاله حتى الأشهر الخمسة الاولى من </a:t>
            </a:r>
            <a:r>
              <a:rPr lang="ar-IQ" dirty="0" err="1" smtClean="0"/>
              <a:t>حياته.</a:t>
            </a:r>
            <a:r>
              <a:rPr lang="ar-IQ" dirty="0" smtClean="0"/>
              <a:t> ومن ثم تصبح هذه العملية من تخصص </a:t>
            </a:r>
            <a:r>
              <a:rPr lang="ar-IQ" dirty="0" smtClean="0">
                <a:hlinkClick r:id="rId6" tooltip="نخاع العظام"/>
              </a:rPr>
              <a:t>النخاع العظمي</a:t>
            </a:r>
            <a:r>
              <a:rPr lang="ar-IQ" dirty="0" smtClean="0"/>
              <a:t> و عند وصول الشخص سن البلوغ تنحصر في </a:t>
            </a:r>
            <a:r>
              <a:rPr lang="ar-IQ" dirty="0" smtClean="0">
                <a:hlinkClick r:id="rId7" tooltip="عظم مسطح"/>
              </a:rPr>
              <a:t>العظام المسطحة</a:t>
            </a:r>
            <a:r>
              <a:rPr lang="ar-IQ" dirty="0" smtClean="0"/>
              <a:t> ورؤوس </a:t>
            </a:r>
            <a:r>
              <a:rPr lang="ar-IQ" dirty="0" smtClean="0">
                <a:hlinkClick r:id="rId8" tooltip="عظم طويل"/>
              </a:rPr>
              <a:t>العظام </a:t>
            </a:r>
            <a:r>
              <a:rPr lang="ar-IQ" dirty="0" err="1" smtClean="0">
                <a:hlinkClick r:id="rId8" tooltip="عظم طويل"/>
              </a:rPr>
              <a:t>الطويلة</a:t>
            </a:r>
            <a:r>
              <a:rPr lang="ar-IQ" dirty="0" err="1" smtClean="0"/>
              <a:t>.</a:t>
            </a:r>
            <a:r>
              <a:rPr lang="ar-IQ" dirty="0" smtClean="0"/>
              <a:t> عند حصول حالة طارئة تزداد كتلة النخاع العظمي </a:t>
            </a:r>
            <a:r>
              <a:rPr lang="ar-IQ" dirty="0" err="1" smtClean="0"/>
              <a:t>المسؤولة</a:t>
            </a:r>
            <a:r>
              <a:rPr lang="ar-IQ" dirty="0" smtClean="0"/>
              <a:t> عن تكوين خلايا الدم عن المكتوب اعلاه.وهي العمليه التي يتم من خلالها تكون المحتوى الخلوي للدم، وكل هذه الخلايا مشتقه من خلايا جذعيه مكونه </a:t>
            </a:r>
            <a:r>
              <a:rPr lang="ar-IQ" dirty="0" err="1" smtClean="0"/>
              <a:t>للدم.</a:t>
            </a:r>
            <a:r>
              <a:rPr lang="ar-IQ" dirty="0" smtClean="0"/>
              <a:t> 10^11-10^12 خلية دم جديدة تتكون يوما في الشخص البالغ السليم من أجل المحافظة على مستويات مستقرة في الدوران </a:t>
            </a:r>
            <a:r>
              <a:rPr lang="ar-IQ" dirty="0" err="1" smtClean="0"/>
              <a:t>المحيطي.</a:t>
            </a:r>
            <a:r>
              <a:rPr lang="ar-IQ" baseline="30000" dirty="0" smtClean="0">
                <a:hlinkClick r:id="rId9"/>
              </a:rPr>
              <a:t>[1</a:t>
            </a:r>
            <a:r>
              <a:rPr lang="ar-IQ" baseline="30000" dirty="0" err="1" smtClean="0">
                <a:hlinkClick r:id="rId9"/>
              </a:rPr>
              <a:t>]</a:t>
            </a:r>
            <a:r>
              <a:rPr lang="ar-IQ" baseline="30000" dirty="0" smtClean="0">
                <a:hlinkClick r:id="rId9"/>
              </a:rPr>
              <a:t>[2</a:t>
            </a:r>
            <a:r>
              <a:rPr lang="ar-IQ" baseline="30000" dirty="0" err="1" smtClean="0">
                <a:hlinkClick r:id="rId9"/>
              </a:rPr>
              <a:t>]</a:t>
            </a:r>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الخلايا </a:t>
            </a:r>
            <a:r>
              <a:rPr lang="ar-IQ" dirty="0" err="1" smtClean="0"/>
              <a:t>الجذعية</a:t>
            </a:r>
            <a:r>
              <a:rPr lang="ar-IQ" dirty="0" smtClean="0"/>
              <a:t> لمكونة للدم   </a:t>
            </a:r>
            <a:endParaRPr lang="ar-IQ" dirty="0"/>
          </a:p>
        </p:txBody>
      </p:sp>
      <p:sp>
        <p:nvSpPr>
          <p:cNvPr id="3" name="عنصر نائب للمحتوى 2"/>
          <p:cNvSpPr>
            <a:spLocks noGrp="1"/>
          </p:cNvSpPr>
          <p:nvPr>
            <p:ph idx="1"/>
          </p:nvPr>
        </p:nvSpPr>
        <p:spPr/>
        <p:txBody>
          <a:bodyPr>
            <a:normAutofit/>
          </a:bodyPr>
          <a:lstStyle/>
          <a:p>
            <a:pPr fontAlgn="base"/>
            <a:r>
              <a:rPr lang="ar-IQ" dirty="0" smtClean="0">
                <a:hlinkClick r:id="rId2" tooltip="الخلايا الجذعية"/>
              </a:rPr>
              <a:t>الخلايا </a:t>
            </a:r>
            <a:r>
              <a:rPr lang="ar-IQ" dirty="0" err="1" smtClean="0">
                <a:hlinkClick r:id="rId2" tooltip="الخلايا الجذعية"/>
              </a:rPr>
              <a:t>الجذعية</a:t>
            </a:r>
            <a:r>
              <a:rPr lang="ar-IQ" dirty="0" smtClean="0"/>
              <a:t> المكونة للدم موجودة في لب </a:t>
            </a:r>
            <a:r>
              <a:rPr lang="ar-IQ" dirty="0" err="1" smtClean="0"/>
              <a:t>العظام </a:t>
            </a:r>
            <a:r>
              <a:rPr lang="ar-IQ" dirty="0" smtClean="0"/>
              <a:t>(نقيّ العظام) ولها قدرة فريدة على تكوين جميع أنواع خلايا الدم المختلفة </a:t>
            </a:r>
            <a:r>
              <a:rPr lang="ar-IQ" dirty="0" err="1" smtClean="0"/>
              <a:t>الناضجة.</a:t>
            </a:r>
            <a:r>
              <a:rPr lang="ar-IQ" dirty="0" smtClean="0"/>
              <a:t> الخلايا الجذعيه المكونة للدم ذاتية التجدد، عندما تتكاثر تبقى بعض بناتها الخلايا كخلايا </a:t>
            </a:r>
            <a:r>
              <a:rPr lang="ar-IQ" dirty="0" err="1" smtClean="0"/>
              <a:t>جذعية</a:t>
            </a:r>
            <a:r>
              <a:rPr lang="ar-IQ" dirty="0" smtClean="0"/>
              <a:t> دون تحوّل؛ لكي لا ينتهي مصدر الخلايا </a:t>
            </a:r>
            <a:r>
              <a:rPr lang="ar-IQ" dirty="0" err="1" smtClean="0"/>
              <a:t>الجذعية</a:t>
            </a:r>
            <a:r>
              <a:rPr lang="ar-IQ" dirty="0" smtClean="0"/>
              <a:t>، و تسمى هذه الظاهرة بالتقسيم غير </a:t>
            </a:r>
            <a:r>
              <a:rPr lang="ar-IQ" dirty="0" err="1" smtClean="0"/>
              <a:t>المتماثل.</a:t>
            </a:r>
            <a:r>
              <a:rPr lang="ar-IQ" baseline="30000" dirty="0" smtClean="0">
                <a:hlinkClick r:id="rId3"/>
              </a:rPr>
              <a:t>[3]</a:t>
            </a:r>
            <a:r>
              <a:rPr lang="ar-IQ" dirty="0" smtClean="0"/>
              <a:t> الابنتان </a:t>
            </a:r>
            <a:r>
              <a:rPr lang="ar-IQ" dirty="0" err="1" smtClean="0"/>
              <a:t>الأخرتان</a:t>
            </a:r>
            <a:r>
              <a:rPr lang="ar-IQ" dirty="0" smtClean="0"/>
              <a:t> (الأسلاف </a:t>
            </a:r>
            <a:r>
              <a:rPr lang="ar-IQ" dirty="0" err="1" smtClean="0"/>
              <a:t>النقوية</a:t>
            </a:r>
            <a:r>
              <a:rPr lang="ar-IQ" dirty="0" smtClean="0"/>
              <a:t> و اللمفاوية) الناتجتان من الانقسام لهما القدرة على اتّباع أي من مسارات التمايز البديلة لتؤدي إلى إنتاج نوع واحد و أكثر من خلايا الدم و لكن لا تستطيع ان تجدد </a:t>
            </a:r>
            <a:r>
              <a:rPr lang="ar-IQ" dirty="0" err="1" smtClean="0"/>
              <a:t>ذاتها.</a:t>
            </a:r>
            <a:r>
              <a:rPr lang="ar-IQ" dirty="0" smtClean="0"/>
              <a:t> تجمع الأسلاف غير متجانس و ينقسم إلى قسمين: الخلايا </a:t>
            </a:r>
            <a:r>
              <a:rPr lang="ar-IQ" dirty="0" err="1" smtClean="0"/>
              <a:t>الجذعية</a:t>
            </a:r>
            <a:r>
              <a:rPr lang="ar-IQ" dirty="0" smtClean="0"/>
              <a:t> ذات التجدد الذاتي طويل الأمد والخلايا </a:t>
            </a:r>
            <a:r>
              <a:rPr lang="ar-IQ" dirty="0" err="1" smtClean="0"/>
              <a:t>الجذعية</a:t>
            </a:r>
            <a:r>
              <a:rPr lang="ar-IQ" dirty="0" smtClean="0"/>
              <a:t> ذات التجدد الذاتي قصير </a:t>
            </a:r>
            <a:r>
              <a:rPr lang="ar-IQ" dirty="0" err="1" smtClean="0"/>
              <a:t>الأمد </a:t>
            </a:r>
            <a:r>
              <a:rPr lang="ar-IQ" baseline="30000" dirty="0" smtClean="0">
                <a:hlinkClick r:id="rId3"/>
              </a:rPr>
              <a:t>[4]</a:t>
            </a:r>
            <a:r>
              <a:rPr lang="ar-IQ" dirty="0" smtClean="0"/>
              <a:t>، وهذه من العلامات الحيوية الأساسية في الجسم.</a:t>
            </a:r>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V="1">
            <a:off x="457200" y="658369"/>
            <a:ext cx="8075240" cy="45719"/>
          </a:xfrm>
        </p:spPr>
        <p:txBody>
          <a:bodyPr>
            <a:normAutofit fontScale="90000"/>
          </a:bodyPr>
          <a:lstStyle/>
          <a:p>
            <a:r>
              <a:rPr lang="ar-IQ" dirty="0" smtClean="0"/>
              <a:t/>
            </a:r>
            <a:br>
              <a:rPr lang="ar-IQ" dirty="0" smtClean="0"/>
            </a:br>
            <a:endParaRPr lang="ar-IQ" dirty="0"/>
          </a:p>
        </p:txBody>
      </p:sp>
      <p:pic>
        <p:nvPicPr>
          <p:cNvPr id="6" name="عنصر نائب للمحتوى 5" descr="aaaaaa.jpg"/>
          <p:cNvPicPr>
            <a:picLocks noGrp="1" noChangeAspect="1"/>
          </p:cNvPicPr>
          <p:nvPr>
            <p:ph idx="1"/>
          </p:nvPr>
        </p:nvPicPr>
        <p:blipFill>
          <a:blip r:embed="rId2" cstate="print"/>
          <a:stretch>
            <a:fillRect/>
          </a:stretch>
        </p:blipFill>
        <p:spPr>
          <a:xfrm>
            <a:off x="0" y="260648"/>
            <a:ext cx="9144001" cy="6597353"/>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تقسم خلايا الدم بصورة عامة الى ثلاث </a:t>
            </a:r>
            <a:r>
              <a:rPr lang="ar-IQ" dirty="0" err="1" smtClean="0"/>
              <a:t>انواع :</a:t>
            </a:r>
            <a:endParaRPr lang="ar-IQ" dirty="0"/>
          </a:p>
        </p:txBody>
      </p:sp>
      <p:sp>
        <p:nvSpPr>
          <p:cNvPr id="3" name="عنصر نائب للمحتوى 2"/>
          <p:cNvSpPr>
            <a:spLocks noGrp="1"/>
          </p:cNvSpPr>
          <p:nvPr>
            <p:ph idx="1"/>
          </p:nvPr>
        </p:nvSpPr>
        <p:spPr/>
        <p:txBody>
          <a:bodyPr/>
          <a:lstStyle/>
          <a:p>
            <a:r>
              <a:rPr lang="ar-IQ" dirty="0" smtClean="0"/>
              <a:t>اولاٍ كريات الدم </a:t>
            </a:r>
            <a:r>
              <a:rPr lang="ar-IQ" dirty="0" err="1" smtClean="0"/>
              <a:t>الحمر:</a:t>
            </a:r>
            <a:endParaRPr lang="ar-IQ" dirty="0" smtClean="0"/>
          </a:p>
          <a:p>
            <a:r>
              <a:rPr lang="ar-IQ" dirty="0" err="1" smtClean="0"/>
              <a:t>يبداء</a:t>
            </a:r>
            <a:r>
              <a:rPr lang="ar-IQ" dirty="0" smtClean="0"/>
              <a:t> تكوين خلايا الدم الحمراء من الاسبوع الرابع من الحمل وحتى الشهر السادس منه في الطحال والكبد وفي الاشهر الثلاثة الاخيرة من الحمل تتكون هذه الكريات في نخاع العظم وقليلاً منها في الطحال والكبد وفي الاطفال والبالغين تتكون كريات الدم الحمراء في نخاع العظم الاحمر موجود في العظام المفلطحة كعظام الوجه والكتف والجمجمة والضلوع والعمود الفقري ونهايات العظام الطويلة في الجسم كعظمي الفخذ والعضد وتعيش كريات الدم الحمر ١٢٠ يوماً</a:t>
            </a:r>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1124744"/>
            <a:ext cx="8229600" cy="1143000"/>
          </a:xfrm>
        </p:spPr>
        <p:txBody>
          <a:bodyPr>
            <a:noAutofit/>
          </a:bodyPr>
          <a:lstStyle/>
          <a:p>
            <a:pPr algn="r"/>
            <a:r>
              <a:rPr lang="ar-IQ" sz="6000" b="1" dirty="0" smtClean="0">
                <a:solidFill>
                  <a:schemeClr val="accent2"/>
                </a:solidFill>
                <a:latin typeface="Aharoni" pitchFamily="2" charset="-79"/>
              </a:rPr>
              <a:t>من الامور التي يجب توافرها  حتى يمكن تكوين خلايا الدم </a:t>
            </a:r>
            <a:r>
              <a:rPr lang="ar-IQ" sz="6000" b="1" dirty="0" err="1" smtClean="0">
                <a:solidFill>
                  <a:schemeClr val="accent2"/>
                </a:solidFill>
                <a:latin typeface="Aharoni" pitchFamily="2" charset="-79"/>
              </a:rPr>
              <a:t>الحمراء:</a:t>
            </a:r>
            <a:endParaRPr lang="ar-IQ" sz="6000" b="1" dirty="0">
              <a:solidFill>
                <a:schemeClr val="accent2"/>
              </a:solidFill>
              <a:latin typeface="Aharoni" pitchFamily="2" charset="-79"/>
            </a:endParaRPr>
          </a:p>
        </p:txBody>
      </p:sp>
      <p:sp>
        <p:nvSpPr>
          <p:cNvPr id="3" name="عنصر نائب للمحتوى 2"/>
          <p:cNvSpPr>
            <a:spLocks noGrp="1"/>
          </p:cNvSpPr>
          <p:nvPr>
            <p:ph idx="1"/>
          </p:nvPr>
        </p:nvSpPr>
        <p:spPr/>
        <p:txBody>
          <a:bodyPr/>
          <a:lstStyle/>
          <a:p>
            <a:r>
              <a:rPr lang="ar-IQ" dirty="0" err="1" smtClean="0"/>
              <a:t>١</a:t>
            </a:r>
            <a:r>
              <a:rPr lang="ar-IQ" sz="4000" dirty="0" err="1" smtClean="0"/>
              <a:t>.</a:t>
            </a:r>
            <a:r>
              <a:rPr lang="ar-IQ" sz="4000" dirty="0" smtClean="0"/>
              <a:t> يجب ان يكون نخاع العظم سليماً </a:t>
            </a:r>
          </a:p>
          <a:p>
            <a:r>
              <a:rPr lang="ar-IQ" sz="4000" dirty="0" err="1" smtClean="0"/>
              <a:t>٢.</a:t>
            </a:r>
            <a:r>
              <a:rPr lang="ar-IQ" sz="4000" dirty="0" smtClean="0"/>
              <a:t> يجب ان يحتوي الغذاء على عنصر الحديد </a:t>
            </a:r>
            <a:r>
              <a:rPr lang="ar-IQ" sz="4000" dirty="0" err="1" smtClean="0"/>
              <a:t>لانه</a:t>
            </a:r>
            <a:r>
              <a:rPr lang="ar-IQ" sz="4000" dirty="0" smtClean="0"/>
              <a:t> يدخل في مادة </a:t>
            </a:r>
            <a:r>
              <a:rPr lang="ar-IQ" sz="4000" dirty="0" err="1" smtClean="0"/>
              <a:t>الهيمو</a:t>
            </a:r>
            <a:r>
              <a:rPr lang="ar-IQ" sz="4000" dirty="0" smtClean="0"/>
              <a:t>گ</a:t>
            </a:r>
            <a:r>
              <a:rPr lang="ar-IQ" sz="4000" dirty="0" err="1" smtClean="0"/>
              <a:t>لوبين</a:t>
            </a:r>
            <a:endParaRPr lang="ar-IQ" sz="4000" dirty="0" smtClean="0"/>
          </a:p>
          <a:p>
            <a:r>
              <a:rPr lang="ar-IQ" sz="4000" dirty="0" smtClean="0"/>
              <a:t> </a:t>
            </a:r>
            <a:r>
              <a:rPr lang="ar-IQ" sz="4000" dirty="0" err="1" smtClean="0"/>
              <a:t>٣.</a:t>
            </a:r>
            <a:r>
              <a:rPr lang="ar-IQ" sz="4000" dirty="0" smtClean="0"/>
              <a:t> يجب ان يحتوي الغذاء على فيتامين</a:t>
            </a:r>
            <a:endParaRPr lang="en-US" sz="4000" dirty="0" smtClean="0"/>
          </a:p>
          <a:p>
            <a:r>
              <a:rPr lang="en-US" sz="4000" dirty="0" smtClean="0"/>
              <a:t>B13</a:t>
            </a:r>
            <a:r>
              <a:rPr lang="ar-IQ" sz="4000" dirty="0" smtClean="0"/>
              <a:t>الذي يطلق عليه العامل المانع لفقر الدم الخبيث</a:t>
            </a:r>
            <a:endParaRPr lang="ar-IQ" sz="4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ثانياً: كريات الدم البيض </a:t>
            </a:r>
            <a:endParaRPr lang="ar-IQ" dirty="0"/>
          </a:p>
        </p:txBody>
      </p:sp>
      <p:sp>
        <p:nvSpPr>
          <p:cNvPr id="3" name="عنصر نائب للمحتوى 2"/>
          <p:cNvSpPr>
            <a:spLocks noGrp="1"/>
          </p:cNvSpPr>
          <p:nvPr>
            <p:ph idx="1"/>
          </p:nvPr>
        </p:nvSpPr>
        <p:spPr/>
        <p:txBody>
          <a:bodyPr>
            <a:noAutofit/>
          </a:bodyPr>
          <a:lstStyle/>
          <a:p>
            <a:r>
              <a:rPr lang="ar-IQ" sz="3200" dirty="0" smtClean="0"/>
              <a:t>كريات الدم البيضاء هي جزء من مكونات الدم، كما أنّها جزء مهمّ من الجهاز المناعي في جسم الإنسان، وتمتاز هذه بخلوّها من مادة الهيموجلوبين، وبالتالي فإنّها شفافة بلا لون، ولكنها تبدو بيضاء اللون تحت المجهر، بسبب انعكاس الضوء عليها، ويوجد في الملليمتر من الدم كريات دم بيضاء </a:t>
            </a:r>
            <a:r>
              <a:rPr lang="ar-IQ" sz="3200" dirty="0" err="1" smtClean="0"/>
              <a:t>تترواح</a:t>
            </a:r>
            <a:r>
              <a:rPr lang="ar-IQ" sz="3200" dirty="0" smtClean="0"/>
              <a:t> عددها من أربعة آلاف إلى عشرة آلاف، ويوجد نوعين من كريات الدم البيضاء وكل نوع يضم مجموعة من كريات الدم البيضاء وهي، </a:t>
            </a:r>
            <a:br>
              <a:rPr lang="ar-IQ" sz="3200" dirty="0" smtClean="0"/>
            </a:br>
            <a:r>
              <a:rPr lang="ar-IQ" sz="3200" dirty="0" smtClean="0"/>
              <a:t/>
            </a:r>
            <a:br>
              <a:rPr lang="ar-IQ" sz="3200" dirty="0" smtClean="0"/>
            </a:br>
            <a:endParaRPr lang="ar-IQ"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V="1">
            <a:off x="457200" y="658369"/>
            <a:ext cx="5915000" cy="45719"/>
          </a:xfrm>
        </p:spPr>
        <p:txBody>
          <a:bodyPr>
            <a:normAutofit fontScale="90000"/>
          </a:bodyPr>
          <a:lstStyle/>
          <a:p>
            <a:r>
              <a:rPr lang="ar-IQ" dirty="0" smtClean="0"/>
              <a:t/>
            </a:r>
            <a:br>
              <a:rPr lang="ar-IQ" dirty="0" smtClean="0"/>
            </a:br>
            <a:endParaRPr lang="ar-IQ" dirty="0"/>
          </a:p>
        </p:txBody>
      </p:sp>
      <p:sp>
        <p:nvSpPr>
          <p:cNvPr id="3" name="عنصر نائب للمحتوى 2"/>
          <p:cNvSpPr>
            <a:spLocks noGrp="1"/>
          </p:cNvSpPr>
          <p:nvPr>
            <p:ph idx="1"/>
          </p:nvPr>
        </p:nvSpPr>
        <p:spPr>
          <a:xfrm>
            <a:off x="457200" y="692696"/>
            <a:ext cx="8229600" cy="5631904"/>
          </a:xfrm>
        </p:spPr>
        <p:txBody>
          <a:bodyPr/>
          <a:lstStyle/>
          <a:p>
            <a:r>
              <a:rPr lang="ar-IQ" dirty="0" err="1" smtClean="0"/>
              <a:t>أ </a:t>
            </a:r>
            <a:r>
              <a:rPr lang="ar-IQ" dirty="0" smtClean="0"/>
              <a:t>_ خلايا </a:t>
            </a:r>
            <a:r>
              <a:rPr lang="ar-IQ" dirty="0" err="1" smtClean="0"/>
              <a:t>محببة </a:t>
            </a:r>
            <a:r>
              <a:rPr lang="ar-IQ" dirty="0" smtClean="0"/>
              <a:t>: والتي تتكون في نخاع العظام الاحمر وتتكون </a:t>
            </a:r>
            <a:r>
              <a:rPr lang="ar-IQ" dirty="0" err="1" smtClean="0"/>
              <a:t>من :</a:t>
            </a:r>
            <a:endParaRPr lang="ar-IQ" dirty="0" smtClean="0"/>
          </a:p>
          <a:p>
            <a:r>
              <a:rPr lang="ar-IQ" dirty="0" smtClean="0"/>
              <a:t> </a:t>
            </a:r>
            <a:r>
              <a:rPr lang="ar-IQ" dirty="0" err="1" smtClean="0"/>
              <a:t>١.</a:t>
            </a:r>
            <a:r>
              <a:rPr lang="ar-IQ" dirty="0" smtClean="0"/>
              <a:t> خلايا معتدلة </a:t>
            </a:r>
          </a:p>
          <a:p>
            <a:r>
              <a:rPr lang="ar-IQ" dirty="0" err="1" smtClean="0"/>
              <a:t>٢.</a:t>
            </a:r>
            <a:r>
              <a:rPr lang="ar-IQ" dirty="0" smtClean="0"/>
              <a:t> خلايا </a:t>
            </a:r>
            <a:r>
              <a:rPr lang="ar-IQ" dirty="0" err="1" smtClean="0"/>
              <a:t>حامضية</a:t>
            </a:r>
            <a:r>
              <a:rPr lang="ar-IQ" dirty="0" smtClean="0"/>
              <a:t> </a:t>
            </a:r>
          </a:p>
          <a:p>
            <a:r>
              <a:rPr lang="ar-IQ" dirty="0" err="1" smtClean="0"/>
              <a:t>٣.</a:t>
            </a:r>
            <a:r>
              <a:rPr lang="ar-IQ" dirty="0" smtClean="0"/>
              <a:t> خلايا قاعدية </a:t>
            </a:r>
          </a:p>
          <a:p>
            <a:r>
              <a:rPr lang="ar-IQ" dirty="0" smtClean="0"/>
              <a:t>ب_ خلايا غير </a:t>
            </a:r>
            <a:r>
              <a:rPr lang="ar-IQ" dirty="0" err="1" smtClean="0"/>
              <a:t>محببة </a:t>
            </a:r>
            <a:r>
              <a:rPr lang="ar-IQ" dirty="0" smtClean="0"/>
              <a:t>: تتكون في الانسجة الليمفاوية كالطحال والكبد والغدد الليمفاوية وتتكون </a:t>
            </a:r>
            <a:r>
              <a:rPr lang="ar-IQ" dirty="0" err="1" smtClean="0"/>
              <a:t>من :</a:t>
            </a:r>
            <a:r>
              <a:rPr lang="ar-IQ" dirty="0" smtClean="0"/>
              <a:t> </a:t>
            </a:r>
          </a:p>
          <a:p>
            <a:r>
              <a:rPr lang="ar-IQ" dirty="0" err="1" smtClean="0"/>
              <a:t>١.</a:t>
            </a:r>
            <a:r>
              <a:rPr lang="ar-IQ" dirty="0" smtClean="0"/>
              <a:t> خلايا ليمفاوية</a:t>
            </a:r>
          </a:p>
          <a:p>
            <a:r>
              <a:rPr lang="ar-IQ" dirty="0" smtClean="0"/>
              <a:t> </a:t>
            </a:r>
            <a:r>
              <a:rPr lang="ar-IQ" dirty="0" err="1" smtClean="0"/>
              <a:t>٢.</a:t>
            </a:r>
            <a:r>
              <a:rPr lang="ar-IQ" dirty="0" smtClean="0"/>
              <a:t> وخلايا وحيدة النواة</a:t>
            </a:r>
          </a:p>
          <a:p>
            <a:endParaRPr lang="ar-IQ" dirty="0" smtClean="0"/>
          </a:p>
          <a:p>
            <a:pPr>
              <a:buNone/>
            </a:pPr>
            <a:r>
              <a:rPr lang="ar-IQ" dirty="0" smtClean="0"/>
              <a:t> وعمر خلايا الدم البيض قصير اذا قورنت بالخلايا الدم الاخرى</a:t>
            </a:r>
            <a:endParaRPr lang="ar-IQ"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IQ" dirty="0" smtClean="0"/>
              <a:t>ثالثاً: الصفائح الدموية </a:t>
            </a:r>
            <a:endParaRPr lang="ar-IQ" dirty="0"/>
          </a:p>
        </p:txBody>
      </p:sp>
      <p:sp>
        <p:nvSpPr>
          <p:cNvPr id="3" name="عنصر نائب للمحتوى 2"/>
          <p:cNvSpPr>
            <a:spLocks noGrp="1"/>
          </p:cNvSpPr>
          <p:nvPr>
            <p:ph idx="1"/>
          </p:nvPr>
        </p:nvSpPr>
        <p:spPr/>
        <p:txBody>
          <a:bodyPr/>
          <a:lstStyle/>
          <a:p>
            <a:r>
              <a:rPr lang="ar-IQ" dirty="0" smtClean="0"/>
              <a:t>يمكن تعريف صفائح </a:t>
            </a:r>
            <a:r>
              <a:rPr lang="ar-IQ" dirty="0" err="1" smtClean="0"/>
              <a:t>الدم (بالإنجليزية:</a:t>
            </a:r>
            <a:r>
              <a:rPr lang="ar-IQ" dirty="0" smtClean="0"/>
              <a:t> </a:t>
            </a:r>
            <a:r>
              <a:rPr lang="en-US" dirty="0" smtClean="0"/>
              <a:t>Platelets) </a:t>
            </a:r>
            <a:r>
              <a:rPr lang="ar-IQ" dirty="0" smtClean="0"/>
              <a:t>على أنّها خلايا دم صغيرة الحجم تُصنّع في نخاع </a:t>
            </a:r>
            <a:r>
              <a:rPr lang="ar-IQ" dirty="0" err="1" smtClean="0"/>
              <a:t>العظم (بالإنجليزية:</a:t>
            </a:r>
            <a:r>
              <a:rPr lang="ar-IQ" dirty="0" smtClean="0"/>
              <a:t> </a:t>
            </a:r>
            <a:r>
              <a:rPr lang="en-US" dirty="0" smtClean="0"/>
              <a:t>Bone Marrow) </a:t>
            </a:r>
            <a:r>
              <a:rPr lang="ar-IQ" dirty="0" smtClean="0"/>
              <a:t>إلى جانب خلايا الدم الحمراء، وخلايا الدم البيضاء، وبمجرّد تصنيع صفائح الدم، فإنّها تنتقل من نخاع العظم إلى مجرى الدم، وتتراوح مدة حياتها ما يُقارب ثمانية إلى عشرة أيام، لتموت عندها، ويتم تصنيع صفائح دم جديدة، وفي الحقيقة تكمن الوظيفة الأساسية لصفائح الدم في إيقاف النزف، إذ تتجمع الصفائح في مكان الجرح في عمليةٍ تُعرف </a:t>
            </a:r>
            <a:r>
              <a:rPr lang="ar-IQ" dirty="0" err="1" smtClean="0"/>
              <a:t>بالالتصاق (بالإنجليزية:</a:t>
            </a:r>
            <a:r>
              <a:rPr lang="ar-IQ" dirty="0" smtClean="0"/>
              <a:t> </a:t>
            </a:r>
            <a:r>
              <a:rPr lang="en-US" dirty="0" smtClean="0"/>
              <a:t>Adhesion)، </a:t>
            </a:r>
            <a:r>
              <a:rPr lang="ar-IQ" dirty="0" smtClean="0"/>
              <a:t>بالإضافة إلى قدرتها على استدعاء مزيد من صفائح الدم إلى مكان الجرح لإيقاف النزف</a:t>
            </a:r>
            <a:endParaRPr lang="ar-IQ"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88</TotalTime>
  <Words>432</Words>
  <Application>Microsoft Office PowerPoint</Application>
  <PresentationFormat>عرض على الشاشة (3:4)‏</PresentationFormat>
  <Paragraphs>34</Paragraphs>
  <Slides>9</Slides>
  <Notes>0</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تدفق</vt:lpstr>
      <vt:lpstr>الموضوع : تكوين خلايا الدم  Haematopoiesis </vt:lpstr>
      <vt:lpstr>المقدمة </vt:lpstr>
      <vt:lpstr>الخلايا الجذعية لمكونة للدم   </vt:lpstr>
      <vt:lpstr> </vt:lpstr>
      <vt:lpstr>تقسم خلايا الدم بصورة عامة الى ثلاث انواع :</vt:lpstr>
      <vt:lpstr>من الامور التي يجب توافرها  حتى يمكن تكوين خلايا الدم الحمراء:</vt:lpstr>
      <vt:lpstr>ثانياً: كريات الدم البيض </vt:lpstr>
      <vt:lpstr> </vt:lpstr>
      <vt:lpstr>ثالثاً: الصفائح الدموية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الموضوع : تكوين خلايا الدم  Haematopoiesis</dc:title>
  <dc:creator>pavilion g6</dc:creator>
  <cp:lastModifiedBy>AHmed-HS</cp:lastModifiedBy>
  <cp:revision>13</cp:revision>
  <dcterms:created xsi:type="dcterms:W3CDTF">2018-11-20T20:47:43Z</dcterms:created>
  <dcterms:modified xsi:type="dcterms:W3CDTF">2018-12-15T17:52:50Z</dcterms:modified>
</cp:coreProperties>
</file>